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  <p:sldMasterId id="2147483667" r:id="rId3"/>
    <p:sldMasterId id="2147483668" r:id="rId4"/>
    <p:sldMasterId id="2147483672" r:id="rId5"/>
    <p:sldMasterId id="2147483678" r:id="rId6"/>
    <p:sldMasterId id="2147483680" r:id="rId7"/>
    <p:sldMasterId id="2147483688" r:id="rId8"/>
    <p:sldMasterId id="2147483692" r:id="rId9"/>
    <p:sldMasterId id="2147484567" r:id="rId10"/>
  </p:sldMasterIdLst>
  <p:notesMasterIdLst>
    <p:notesMasterId r:id="rId31"/>
  </p:notesMasterIdLst>
  <p:sldIdLst>
    <p:sldId id="307" r:id="rId11"/>
    <p:sldId id="400" r:id="rId12"/>
    <p:sldId id="396" r:id="rId13"/>
    <p:sldId id="398" r:id="rId14"/>
    <p:sldId id="401" r:id="rId15"/>
    <p:sldId id="403" r:id="rId16"/>
    <p:sldId id="332" r:id="rId17"/>
    <p:sldId id="404" r:id="rId18"/>
    <p:sldId id="406" r:id="rId19"/>
    <p:sldId id="408" r:id="rId20"/>
    <p:sldId id="409" r:id="rId21"/>
    <p:sldId id="345" r:id="rId22"/>
    <p:sldId id="410" r:id="rId23"/>
    <p:sldId id="412" r:id="rId24"/>
    <p:sldId id="414" r:id="rId25"/>
    <p:sldId id="413" r:id="rId26"/>
    <p:sldId id="427" r:id="rId27"/>
    <p:sldId id="428" r:id="rId28"/>
    <p:sldId id="421" r:id="rId29"/>
    <p:sldId id="422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FFFFFF"/>
    <a:srgbClr val="003366"/>
    <a:srgbClr val="FFFF00"/>
    <a:srgbClr val="CC99FF"/>
    <a:srgbClr val="3333FF"/>
    <a:srgbClr val="66FF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92" autoAdjust="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1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A4FBAD4-E544-471F-9B9E-8D45AEDA11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DE84-1C1F-44E2-9537-2B5E2C63DD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918B-C79E-4AFD-9F47-799772AE4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10B72-BF0D-4948-9238-11EB7327AED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B82DF-AF94-40BB-8237-892A7561F01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C268C-CA04-4FAA-9E4E-F4C87D67A5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268BD-0240-4A28-AB1B-468A74F8649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6644D-BC78-43FF-A0B5-EE9C79457A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07794-1E2A-4827-AF97-E3ADAA7A485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8797C-6DBD-452F-BA37-8CB3AAB8848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24343-99E0-45F6-9589-30234F27085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81AA1B2A-1440-4C9D-8DC0-8B54A7DA7AE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CFD3B-54B8-42FD-8BC0-D7DCAEA7AB7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7372-28C1-4E2D-A052-BDBAC14BC4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E9E7E-601B-4629-A4B8-26DA51B204D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17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17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5DD3-0831-4897-9C41-BAC48ED29A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E06B-9501-4453-A56A-BA407EA49C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D8F5-A21B-4C97-A04B-B4D96F35EB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808D-A3EF-4F4C-AF85-17CB8F991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4780-B7F0-4A0F-BE19-0CE656CF19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DA88-4011-412C-9687-E03CB6609E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2580-C05D-45B6-9E9A-530D8ED2AC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AB2C-2442-4844-AD1D-4F50E7A3B2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E757-E3CB-4119-A4A3-9E26A0424A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3309-3BC9-465A-A76A-EC97349F82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99B1-AED9-499C-92FB-6411AC2D9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EC80-727C-4CCF-B06D-A9A911D5BF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8E7A-1662-46B3-81C7-EF1A52EC35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06EA-C337-4B80-94B1-DB3056A86F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A9FF-D3D7-4E39-A8B4-A5F43BEA60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950C-F400-4F32-9173-D7D9D78407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5CDF0-9EFA-4914-970A-78FCD7C8F0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409D-D1A3-4D49-85FA-36FEEEF3A9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59A9-08D2-41F7-A3CD-ADF008F503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F54B-B35E-4CD5-B1E8-847EAD05D4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54E3-2113-452A-9D35-3938804112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CD60-DFA3-4EEC-83ED-3C4A473018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A35A-08AD-47F1-BAB0-56FB69D355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E70A-97EE-4830-833C-027D198F96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B118-DE80-4F5F-B53B-5FBFB217D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922B-D0E9-4D24-B9C0-F322057A63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D4B8-F2E2-4F2A-B731-C7B0371DCA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44B2-42A1-4D5B-9AF1-BDAF4ADE14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F29B-7A43-4577-985A-7F59CC4B15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0A46-08AA-4203-85E5-9F83F3B3A7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385C-97E2-455B-B8D4-08E7504E47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B005-7E20-4A77-B321-39220F472C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6FBE-111F-4201-923E-2736BF0B3B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44D4-0D49-4B1F-834E-D8D3F388CD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E230-2242-4985-A3E9-B8721ADEE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D3CA-5203-4780-9FD9-DE77CD3BC1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79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79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3585DD6-7E69-481E-9AD2-2E72938F7D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DFF7-CAE4-4C55-88F4-33B091F059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12F1-3B61-4D22-A11F-DC31595B75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8B79-2FB8-429D-821D-101C1F17BB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C0DB-2E92-4CF2-8A97-2FFBD4226C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3E1E-3EA0-44DF-9E92-6E6033E69C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8D6B-9BF7-461E-BF01-DF08AB0E02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32FF-7EDD-4011-A3A0-76EDC78424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CF1-B018-41DC-A529-1408DCA921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9F29-9082-4BFB-9003-234B343DB0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1AD15-E2B6-43C5-AA43-B5E12F0C2E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7D2-18F2-469B-A627-B584B59B93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84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AA84-1B44-4B0B-B907-2E97A5DF7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E1A6-0606-4DB3-B843-35ED26AB5A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4C94-9479-4B57-AF4E-B48F4FA19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8F03-DEE0-441D-8523-EA9E78B9C4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EFEA-7276-44E1-BC26-8DB51F3259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B54C-0F2C-48CB-B376-AEE63E4E03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B40F-0157-472C-9C4F-3D66A1918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BC09-5DD2-466C-8C56-37B96206A4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5552-D06F-4CEC-82BC-8ECA7DA9E3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5D93-9CE7-485B-9144-378EF906CC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1D04-56F0-4E53-9D1A-D210C0B7C7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369B-0993-4427-BEA6-FA09647FAF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87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0C90-D024-4B83-B080-A787CA7432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4D77-1313-489F-AE6F-74FDA1C059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7156-FFB6-4854-B073-FE8F51247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2578-E72F-4171-A196-2B1070A707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E201-35B6-404F-87BF-C6EFB15007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5200-6D1B-443E-9DB3-2EA28949A0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79B1-5ACA-4B96-BC5E-CDED6212F4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D926-673D-4FBA-81FF-6AB4E1FB19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7492-AA9B-4D35-8F72-CBFF01670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01B0-1EB2-4731-81D8-2CC7935C9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CF3B-D0B6-4DC5-9506-B3611950DE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8F6A-F7D8-4EE6-AFFD-325EB806EF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289" y="12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 cap="sq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2483" y="190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4"/>
                <p:cNvSpPr>
                  <a:spLocks/>
                </p:cNvSpPr>
                <p:nvPr/>
              </p:nvSpPr>
              <p:spPr bwMode="auto">
                <a:xfrm>
                  <a:off x="2268" y="81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2292" y="84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2372" y="802"/>
                  <a:ext cx="51" cy="48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31" y="0"/>
                    </a:cxn>
                    <a:cxn ang="0">
                      <a:pos x="20" y="13"/>
                    </a:cxn>
                    <a:cxn ang="0">
                      <a:pos x="13" y="13"/>
                    </a:cxn>
                    <a:cxn ang="0">
                      <a:pos x="7" y="19"/>
                    </a:cxn>
                    <a:cxn ang="0">
                      <a:pos x="0" y="19"/>
                    </a:cxn>
                    <a:cxn ang="0">
                      <a:pos x="0" y="35"/>
                    </a:cxn>
                    <a:cxn ang="0">
                      <a:pos x="12" y="47"/>
                    </a:cxn>
                    <a:cxn ang="0">
                      <a:pos x="41" y="47"/>
                    </a:cxn>
                    <a:cxn ang="0">
                      <a:pos x="50" y="35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" name="Freeform 17"/>
                <p:cNvSpPr>
                  <a:spLocks/>
                </p:cNvSpPr>
                <p:nvPr/>
              </p:nvSpPr>
              <p:spPr bwMode="auto">
                <a:xfrm>
                  <a:off x="2071" y="840"/>
                  <a:ext cx="451" cy="587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99" y="16"/>
                    </a:cxn>
                    <a:cxn ang="0">
                      <a:pos x="64" y="47"/>
                    </a:cxn>
                    <a:cxn ang="0">
                      <a:pos x="56" y="75"/>
                    </a:cxn>
                    <a:cxn ang="0">
                      <a:pos x="30" y="95"/>
                    </a:cxn>
                    <a:cxn ang="0">
                      <a:pos x="12" y="135"/>
                    </a:cxn>
                    <a:cxn ang="0">
                      <a:pos x="12" y="159"/>
                    </a:cxn>
                    <a:cxn ang="0">
                      <a:pos x="0" y="201"/>
                    </a:cxn>
                    <a:cxn ang="0">
                      <a:pos x="16" y="219"/>
                    </a:cxn>
                    <a:cxn ang="0">
                      <a:pos x="56" y="272"/>
                    </a:cxn>
                    <a:cxn ang="0">
                      <a:pos x="68" y="265"/>
                    </a:cxn>
                    <a:cxn ang="0">
                      <a:pos x="139" y="265"/>
                    </a:cxn>
                    <a:cxn ang="0">
                      <a:pos x="172" y="278"/>
                    </a:cxn>
                    <a:cxn ang="0">
                      <a:pos x="169" y="319"/>
                    </a:cxn>
                    <a:cxn ang="0">
                      <a:pos x="193" y="374"/>
                    </a:cxn>
                    <a:cxn ang="0">
                      <a:pos x="191" y="389"/>
                    </a:cxn>
                    <a:cxn ang="0">
                      <a:pos x="201" y="406"/>
                    </a:cxn>
                    <a:cxn ang="0">
                      <a:pos x="186" y="445"/>
                    </a:cxn>
                    <a:cxn ang="0">
                      <a:pos x="204" y="494"/>
                    </a:cxn>
                    <a:cxn ang="0">
                      <a:pos x="214" y="532"/>
                    </a:cxn>
                    <a:cxn ang="0">
                      <a:pos x="226" y="556"/>
                    </a:cxn>
                    <a:cxn ang="0">
                      <a:pos x="239" y="586"/>
                    </a:cxn>
                    <a:cxn ang="0">
                      <a:pos x="263" y="582"/>
                    </a:cxn>
                    <a:cxn ang="0">
                      <a:pos x="302" y="560"/>
                    </a:cxn>
                    <a:cxn ang="0">
                      <a:pos x="320" y="533"/>
                    </a:cxn>
                    <a:cxn ang="0">
                      <a:pos x="319" y="515"/>
                    </a:cxn>
                    <a:cxn ang="0">
                      <a:pos x="342" y="500"/>
                    </a:cxn>
                    <a:cxn ang="0">
                      <a:pos x="338" y="474"/>
                    </a:cxn>
                    <a:cxn ang="0">
                      <a:pos x="373" y="432"/>
                    </a:cxn>
                    <a:cxn ang="0">
                      <a:pos x="378" y="398"/>
                    </a:cxn>
                    <a:cxn ang="0">
                      <a:pos x="369" y="386"/>
                    </a:cxn>
                    <a:cxn ang="0">
                      <a:pos x="373" y="372"/>
                    </a:cxn>
                    <a:cxn ang="0">
                      <a:pos x="365" y="360"/>
                    </a:cxn>
                    <a:cxn ang="0">
                      <a:pos x="391" y="327"/>
                    </a:cxn>
                    <a:cxn ang="0">
                      <a:pos x="391" y="310"/>
                    </a:cxn>
                    <a:cxn ang="0">
                      <a:pos x="427" y="282"/>
                    </a:cxn>
                    <a:cxn ang="0">
                      <a:pos x="450" y="207"/>
                    </a:cxn>
                    <a:cxn ang="0">
                      <a:pos x="417" y="226"/>
                    </a:cxn>
                    <a:cxn ang="0">
                      <a:pos x="388" y="218"/>
                    </a:cxn>
                    <a:cxn ang="0">
                      <a:pos x="392" y="200"/>
                    </a:cxn>
                    <a:cxn ang="0">
                      <a:pos x="363" y="180"/>
                    </a:cxn>
                    <a:cxn ang="0">
                      <a:pos x="349" y="132"/>
                    </a:cxn>
                    <a:cxn ang="0">
                      <a:pos x="321" y="93"/>
                    </a:cxn>
                    <a:cxn ang="0">
                      <a:pos x="321" y="66"/>
                    </a:cxn>
                    <a:cxn ang="0">
                      <a:pos x="306" y="65"/>
                    </a:cxn>
                    <a:cxn ang="0">
                      <a:pos x="296" y="69"/>
                    </a:cxn>
                    <a:cxn ang="0">
                      <a:pos x="254" y="54"/>
                    </a:cxn>
                    <a:cxn ang="0">
                      <a:pos x="243" y="65"/>
                    </a:cxn>
                    <a:cxn ang="0">
                      <a:pos x="234" y="78"/>
                    </a:cxn>
                    <a:cxn ang="0">
                      <a:pos x="211" y="53"/>
                    </a:cxn>
                    <a:cxn ang="0">
                      <a:pos x="189" y="47"/>
                    </a:cxn>
                    <a:cxn ang="0">
                      <a:pos x="187" y="15"/>
                    </a:cxn>
                    <a:cxn ang="0">
                      <a:pos x="155" y="20"/>
                    </a:cxn>
                    <a:cxn ang="0">
                      <a:pos x="135" y="13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3112" y="987"/>
                  <a:ext cx="17" cy="2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8"/>
                    </a:cxn>
                    <a:cxn ang="0">
                      <a:pos x="7" y="14"/>
                    </a:cxn>
                    <a:cxn ang="0">
                      <a:pos x="7" y="19"/>
                    </a:cxn>
                    <a:cxn ang="0">
                      <a:pos x="16" y="23"/>
                    </a:cxn>
                    <a:cxn ang="0">
                      <a:pos x="16" y="27"/>
                    </a:cxn>
                    <a:cxn ang="0">
                      <a:pos x="9" y="23"/>
                    </a:cxn>
                    <a:cxn ang="0">
                      <a:pos x="3" y="27"/>
                    </a:cxn>
                    <a:cxn ang="0">
                      <a:pos x="0" y="23"/>
                    </a:cxn>
                    <a:cxn ang="0">
                      <a:pos x="3" y="19"/>
                    </a:cxn>
                    <a:cxn ang="0">
                      <a:pos x="0" y="14"/>
                    </a:cxn>
                    <a:cxn ang="0">
                      <a:pos x="3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6" name="Freeform 19"/>
                <p:cNvSpPr>
                  <a:spLocks/>
                </p:cNvSpPr>
                <p:nvPr/>
              </p:nvSpPr>
              <p:spPr bwMode="auto">
                <a:xfrm>
                  <a:off x="3027" y="1109"/>
                  <a:ext cx="68" cy="97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48"/>
                    </a:cxn>
                    <a:cxn ang="0">
                      <a:pos x="52" y="0"/>
                    </a:cxn>
                    <a:cxn ang="0">
                      <a:pos x="67" y="28"/>
                    </a:cxn>
                    <a:cxn ang="0">
                      <a:pos x="55" y="96"/>
                    </a:cxn>
                    <a:cxn ang="0">
                      <a:pos x="5" y="80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7" name="Freeform 20"/>
                <p:cNvSpPr>
                  <a:spLocks/>
                </p:cNvSpPr>
                <p:nvPr/>
              </p:nvSpPr>
              <p:spPr bwMode="auto">
                <a:xfrm>
                  <a:off x="3162" y="1146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0" y="0"/>
                    </a:cxn>
                    <a:cxn ang="0">
                      <a:pos x="39" y="9"/>
                    </a:cxn>
                    <a:cxn ang="0">
                      <a:pos x="95" y="32"/>
                    </a:cxn>
                    <a:cxn ang="0">
                      <a:pos x="95" y="49"/>
                    </a:cxn>
                    <a:cxn ang="0">
                      <a:pos x="116" y="93"/>
                    </a:cxn>
                    <a:cxn ang="0">
                      <a:pos x="73" y="51"/>
                    </a:cxn>
                    <a:cxn ang="0">
                      <a:pos x="44" y="54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" name="Freeform 21"/>
                <p:cNvSpPr>
                  <a:spLocks/>
                </p:cNvSpPr>
                <p:nvPr/>
              </p:nvSpPr>
              <p:spPr bwMode="auto">
                <a:xfrm>
                  <a:off x="3384" y="1337"/>
                  <a:ext cx="79" cy="10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8" y="30"/>
                    </a:cxn>
                    <a:cxn ang="0">
                      <a:pos x="16" y="100"/>
                    </a:cxn>
                    <a:cxn ang="0">
                      <a:pos x="0" y="84"/>
                    </a:cxn>
                    <a:cxn ang="0">
                      <a:pos x="45" y="39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" name="Freeform 22"/>
                <p:cNvSpPr>
                  <a:spLocks/>
                </p:cNvSpPr>
                <p:nvPr/>
              </p:nvSpPr>
              <p:spPr bwMode="auto">
                <a:xfrm>
                  <a:off x="2211" y="651"/>
                  <a:ext cx="39" cy="66"/>
                </a:xfrm>
                <a:custGeom>
                  <a:avLst/>
                  <a:gdLst/>
                  <a:ahLst/>
                  <a:cxnLst>
                    <a:cxn ang="0">
                      <a:pos x="38" y="51"/>
                    </a:cxn>
                    <a:cxn ang="0">
                      <a:pos x="28" y="43"/>
                    </a:cxn>
                    <a:cxn ang="0">
                      <a:pos x="28" y="14"/>
                    </a:cxn>
                    <a:cxn ang="0">
                      <a:pos x="33" y="8"/>
                    </a:cxn>
                    <a:cxn ang="0">
                      <a:pos x="24" y="8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9"/>
                    </a:cxn>
                    <a:cxn ang="0">
                      <a:pos x="16" y="39"/>
                    </a:cxn>
                    <a:cxn ang="0">
                      <a:pos x="9" y="46"/>
                    </a:cxn>
                    <a:cxn ang="0">
                      <a:pos x="9" y="53"/>
                    </a:cxn>
                    <a:cxn ang="0">
                      <a:pos x="0" y="65"/>
                    </a:cxn>
                    <a:cxn ang="0">
                      <a:pos x="29" y="65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0" name="Freeform 23"/>
                <p:cNvSpPr>
                  <a:spLocks/>
                </p:cNvSpPr>
                <p:nvPr/>
              </p:nvSpPr>
              <p:spPr bwMode="auto">
                <a:xfrm>
                  <a:off x="2198" y="673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0" y="0"/>
                    </a:cxn>
                    <a:cxn ang="0">
                      <a:pos x="13" y="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12" y="23"/>
                    </a:cxn>
                    <a:cxn ang="0">
                      <a:pos x="17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auto">
                <a:xfrm>
                  <a:off x="2167" y="634"/>
                  <a:ext cx="256" cy="216"/>
                </a:xfrm>
                <a:custGeom>
                  <a:avLst/>
                  <a:gdLst/>
                  <a:ahLst/>
                  <a:cxnLst>
                    <a:cxn ang="0">
                      <a:pos x="168" y="15"/>
                    </a:cxn>
                    <a:cxn ang="0">
                      <a:pos x="201" y="20"/>
                    </a:cxn>
                    <a:cxn ang="0">
                      <a:pos x="181" y="28"/>
                    </a:cxn>
                    <a:cxn ang="0">
                      <a:pos x="172" y="41"/>
                    </a:cxn>
                    <a:cxn ang="0">
                      <a:pos x="160" y="70"/>
                    </a:cxn>
                    <a:cxn ang="0">
                      <a:pos x="140" y="72"/>
                    </a:cxn>
                    <a:cxn ang="0">
                      <a:pos x="123" y="69"/>
                    </a:cxn>
                    <a:cxn ang="0">
                      <a:pos x="131" y="55"/>
                    </a:cxn>
                    <a:cxn ang="0">
                      <a:pos x="124" y="37"/>
                    </a:cxn>
                    <a:cxn ang="0">
                      <a:pos x="114" y="69"/>
                    </a:cxn>
                    <a:cxn ang="0">
                      <a:pos x="87" y="84"/>
                    </a:cxn>
                    <a:cxn ang="0">
                      <a:pos x="73" y="94"/>
                    </a:cxn>
                    <a:cxn ang="0">
                      <a:pos x="53" y="108"/>
                    </a:cxn>
                    <a:cxn ang="0">
                      <a:pos x="43" y="143"/>
                    </a:cxn>
                    <a:cxn ang="0">
                      <a:pos x="8" y="130"/>
                    </a:cxn>
                    <a:cxn ang="0">
                      <a:pos x="0" y="156"/>
                    </a:cxn>
                    <a:cxn ang="0">
                      <a:pos x="15" y="194"/>
                    </a:cxn>
                    <a:cxn ang="0">
                      <a:pos x="71" y="153"/>
                    </a:cxn>
                    <a:cxn ang="0">
                      <a:pos x="105" y="145"/>
                    </a:cxn>
                    <a:cxn ang="0">
                      <a:pos x="111" y="161"/>
                    </a:cxn>
                    <a:cxn ang="0">
                      <a:pos x="139" y="201"/>
                    </a:cxn>
                    <a:cxn ang="0">
                      <a:pos x="142" y="189"/>
                    </a:cxn>
                    <a:cxn ang="0">
                      <a:pos x="150" y="189"/>
                    </a:cxn>
                    <a:cxn ang="0">
                      <a:pos x="123" y="152"/>
                    </a:cxn>
                    <a:cxn ang="0">
                      <a:pos x="131" y="139"/>
                    </a:cxn>
                    <a:cxn ang="0">
                      <a:pos x="160" y="178"/>
                    </a:cxn>
                    <a:cxn ang="0">
                      <a:pos x="172" y="202"/>
                    </a:cxn>
                    <a:cxn ang="0">
                      <a:pos x="178" y="215"/>
                    </a:cxn>
                    <a:cxn ang="0">
                      <a:pos x="183" y="191"/>
                    </a:cxn>
                    <a:cxn ang="0">
                      <a:pos x="202" y="182"/>
                    </a:cxn>
                    <a:cxn ang="0">
                      <a:pos x="214" y="177"/>
                    </a:cxn>
                    <a:cxn ang="0">
                      <a:pos x="210" y="158"/>
                    </a:cxn>
                    <a:cxn ang="0">
                      <a:pos x="219" y="126"/>
                    </a:cxn>
                    <a:cxn ang="0">
                      <a:pos x="232" y="130"/>
                    </a:cxn>
                    <a:cxn ang="0">
                      <a:pos x="236" y="145"/>
                    </a:cxn>
                    <a:cxn ang="0">
                      <a:pos x="247" y="137"/>
                    </a:cxn>
                    <a:cxn ang="0">
                      <a:pos x="244" y="134"/>
                    </a:cxn>
                    <a:cxn ang="0">
                      <a:pos x="252" y="114"/>
                    </a:cxn>
                    <a:cxn ang="0">
                      <a:pos x="255" y="137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2" name="Freeform 25"/>
                <p:cNvSpPr>
                  <a:spLocks/>
                </p:cNvSpPr>
                <p:nvPr/>
              </p:nvSpPr>
              <p:spPr bwMode="auto">
                <a:xfrm>
                  <a:off x="2276" y="406"/>
                  <a:ext cx="1089" cy="769"/>
                </a:xfrm>
                <a:custGeom>
                  <a:avLst/>
                  <a:gdLst/>
                  <a:ahLst/>
                  <a:cxnLst>
                    <a:cxn ang="0">
                      <a:pos x="32" y="202"/>
                    </a:cxn>
                    <a:cxn ang="0">
                      <a:pos x="99" y="134"/>
                    </a:cxn>
                    <a:cxn ang="0">
                      <a:pos x="142" y="181"/>
                    </a:cxn>
                    <a:cxn ang="0">
                      <a:pos x="118" y="179"/>
                    </a:cxn>
                    <a:cxn ang="0">
                      <a:pos x="216" y="172"/>
                    </a:cxn>
                    <a:cxn ang="0">
                      <a:pos x="240" y="110"/>
                    </a:cxn>
                    <a:cxn ang="0">
                      <a:pos x="241" y="124"/>
                    </a:cxn>
                    <a:cxn ang="0">
                      <a:pos x="223" y="172"/>
                    </a:cxn>
                    <a:cxn ang="0">
                      <a:pos x="301" y="133"/>
                    </a:cxn>
                    <a:cxn ang="0">
                      <a:pos x="460" y="23"/>
                    </a:cxn>
                    <a:cxn ang="0">
                      <a:pos x="574" y="29"/>
                    </a:cxn>
                    <a:cxn ang="0">
                      <a:pos x="701" y="15"/>
                    </a:cxn>
                    <a:cxn ang="0">
                      <a:pos x="840" y="71"/>
                    </a:cxn>
                    <a:cxn ang="0">
                      <a:pos x="1001" y="91"/>
                    </a:cxn>
                    <a:cxn ang="0">
                      <a:pos x="1080" y="156"/>
                    </a:cxn>
                    <a:cxn ang="0">
                      <a:pos x="1019" y="206"/>
                    </a:cxn>
                    <a:cxn ang="0">
                      <a:pos x="985" y="270"/>
                    </a:cxn>
                    <a:cxn ang="0">
                      <a:pos x="945" y="273"/>
                    </a:cxn>
                    <a:cxn ang="0">
                      <a:pos x="958" y="184"/>
                    </a:cxn>
                    <a:cxn ang="0">
                      <a:pos x="906" y="232"/>
                    </a:cxn>
                    <a:cxn ang="0">
                      <a:pos x="868" y="273"/>
                    </a:cxn>
                    <a:cxn ang="0">
                      <a:pos x="881" y="318"/>
                    </a:cxn>
                    <a:cxn ang="0">
                      <a:pos x="837" y="385"/>
                    </a:cxn>
                    <a:cxn ang="0">
                      <a:pos x="844" y="439"/>
                    </a:cxn>
                    <a:cxn ang="0">
                      <a:pos x="839" y="413"/>
                    </a:cxn>
                    <a:cxn ang="0">
                      <a:pos x="797" y="416"/>
                    </a:cxn>
                    <a:cxn ang="0">
                      <a:pos x="828" y="496"/>
                    </a:cxn>
                    <a:cxn ang="0">
                      <a:pos x="751" y="589"/>
                    </a:cxn>
                    <a:cxn ang="0">
                      <a:pos x="730" y="615"/>
                    </a:cxn>
                    <a:cxn ang="0">
                      <a:pos x="703" y="706"/>
                    </a:cxn>
                    <a:cxn ang="0">
                      <a:pos x="665" y="708"/>
                    </a:cxn>
                    <a:cxn ang="0">
                      <a:pos x="711" y="768"/>
                    </a:cxn>
                    <a:cxn ang="0">
                      <a:pos x="634" y="626"/>
                    </a:cxn>
                    <a:cxn ang="0">
                      <a:pos x="545" y="596"/>
                    </a:cxn>
                    <a:cxn ang="0">
                      <a:pos x="503" y="689"/>
                    </a:cxn>
                    <a:cxn ang="0">
                      <a:pos x="471" y="738"/>
                    </a:cxn>
                    <a:cxn ang="0">
                      <a:pos x="416" y="592"/>
                    </a:cxn>
                    <a:cxn ang="0">
                      <a:pos x="373" y="607"/>
                    </a:cxn>
                    <a:cxn ang="0">
                      <a:pos x="336" y="545"/>
                    </a:cxn>
                    <a:cxn ang="0">
                      <a:pos x="223" y="510"/>
                    </a:cxn>
                    <a:cxn ang="0">
                      <a:pos x="263" y="577"/>
                    </a:cxn>
                    <a:cxn ang="0">
                      <a:pos x="234" y="620"/>
                    </a:cxn>
                    <a:cxn ang="0">
                      <a:pos x="190" y="605"/>
                    </a:cxn>
                    <a:cxn ang="0">
                      <a:pos x="119" y="495"/>
                    </a:cxn>
                    <a:cxn ang="0">
                      <a:pos x="149" y="432"/>
                    </a:cxn>
                    <a:cxn ang="0">
                      <a:pos x="166" y="385"/>
                    </a:cxn>
                    <a:cxn ang="0">
                      <a:pos x="149" y="226"/>
                    </a:cxn>
                    <a:cxn ang="0">
                      <a:pos x="86" y="193"/>
                    </a:cxn>
                    <a:cxn ang="0">
                      <a:pos x="55" y="21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135" y="720"/>
                  <a:ext cx="94" cy="157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0"/>
                    </a:cxn>
                    <a:cxn ang="0">
                      <a:pos x="55" y="33"/>
                    </a:cxn>
                    <a:cxn ang="0">
                      <a:pos x="57" y="54"/>
                    </a:cxn>
                    <a:cxn ang="0">
                      <a:pos x="47" y="82"/>
                    </a:cxn>
                    <a:cxn ang="0">
                      <a:pos x="31" y="108"/>
                    </a:cxn>
                    <a:cxn ang="0">
                      <a:pos x="7" y="125"/>
                    </a:cxn>
                    <a:cxn ang="0">
                      <a:pos x="0" y="154"/>
                    </a:cxn>
                    <a:cxn ang="0">
                      <a:pos x="10" y="156"/>
                    </a:cxn>
                    <a:cxn ang="0">
                      <a:pos x="10" y="129"/>
                    </a:cxn>
                    <a:cxn ang="0">
                      <a:pos x="44" y="127"/>
                    </a:cxn>
                    <a:cxn ang="0">
                      <a:pos x="69" y="109"/>
                    </a:cxn>
                    <a:cxn ang="0">
                      <a:pos x="69" y="72"/>
                    </a:cxn>
                    <a:cxn ang="0">
                      <a:pos x="77" y="58"/>
                    </a:cxn>
                    <a:cxn ang="0">
                      <a:pos x="64" y="34"/>
                    </a:cxn>
                    <a:cxn ang="0">
                      <a:pos x="82" y="27"/>
                    </a:cxn>
                    <a:cxn ang="0">
                      <a:pos x="93" y="8"/>
                    </a:cxn>
                    <a:cxn ang="0">
                      <a:pos x="69" y="11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2780" y="1139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16"/>
                    </a:cxn>
                    <a:cxn ang="0">
                      <a:pos x="6" y="35"/>
                    </a:cxn>
                    <a:cxn ang="0">
                      <a:pos x="18" y="2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2923" y="1177"/>
                  <a:ext cx="220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7"/>
                    </a:cxn>
                    <a:cxn ang="0">
                      <a:pos x="82" y="41"/>
                    </a:cxn>
                    <a:cxn ang="0">
                      <a:pos x="75" y="60"/>
                    </a:cxn>
                    <a:cxn ang="0">
                      <a:pos x="115" y="77"/>
                    </a:cxn>
                    <a:cxn ang="0">
                      <a:pos x="219" y="77"/>
                    </a:cxn>
                    <a:cxn ang="0">
                      <a:pos x="106" y="93"/>
                    </a:cxn>
                    <a:cxn ang="0">
                      <a:pos x="75" y="60"/>
                    </a:cxn>
                    <a:cxn ang="0">
                      <a:pos x="46" y="5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6" name="Freeform 29"/>
                <p:cNvSpPr>
                  <a:spLocks/>
                </p:cNvSpPr>
                <p:nvPr/>
              </p:nvSpPr>
              <p:spPr bwMode="auto">
                <a:xfrm>
                  <a:off x="3098" y="1255"/>
                  <a:ext cx="236" cy="221"/>
                </a:xfrm>
                <a:custGeom>
                  <a:avLst/>
                  <a:gdLst/>
                  <a:ahLst/>
                  <a:cxnLst>
                    <a:cxn ang="0">
                      <a:pos x="190" y="216"/>
                    </a:cxn>
                    <a:cxn ang="0">
                      <a:pos x="179" y="212"/>
                    </a:cxn>
                    <a:cxn ang="0">
                      <a:pos x="154" y="187"/>
                    </a:cxn>
                    <a:cxn ang="0">
                      <a:pos x="130" y="182"/>
                    </a:cxn>
                    <a:cxn ang="0">
                      <a:pos x="124" y="167"/>
                    </a:cxn>
                    <a:cxn ang="0">
                      <a:pos x="110" y="155"/>
                    </a:cxn>
                    <a:cxn ang="0">
                      <a:pos x="87" y="155"/>
                    </a:cxn>
                    <a:cxn ang="0">
                      <a:pos x="62" y="165"/>
                    </a:cxn>
                    <a:cxn ang="0">
                      <a:pos x="40" y="169"/>
                    </a:cxn>
                    <a:cxn ang="0">
                      <a:pos x="15" y="169"/>
                    </a:cxn>
                    <a:cxn ang="0">
                      <a:pos x="14" y="152"/>
                    </a:cxn>
                    <a:cxn ang="0">
                      <a:pos x="5" y="127"/>
                    </a:cxn>
                    <a:cxn ang="0">
                      <a:pos x="3" y="114"/>
                    </a:cxn>
                    <a:cxn ang="0">
                      <a:pos x="3" y="79"/>
                    </a:cxn>
                    <a:cxn ang="0">
                      <a:pos x="44" y="60"/>
                    </a:cxn>
                    <a:cxn ang="0">
                      <a:pos x="48" y="41"/>
                    </a:cxn>
                    <a:cxn ang="0">
                      <a:pos x="57" y="43"/>
                    </a:cxn>
                    <a:cxn ang="0">
                      <a:pos x="77" y="22"/>
                    </a:cxn>
                    <a:cxn ang="0">
                      <a:pos x="98" y="25"/>
                    </a:cxn>
                    <a:cxn ang="0">
                      <a:pos x="113" y="10"/>
                    </a:cxn>
                    <a:cxn ang="0">
                      <a:pos x="125" y="8"/>
                    </a:cxn>
                    <a:cxn ang="0">
                      <a:pos x="145" y="34"/>
                    </a:cxn>
                    <a:cxn ang="0">
                      <a:pos x="163" y="43"/>
                    </a:cxn>
                    <a:cxn ang="0">
                      <a:pos x="165" y="16"/>
                    </a:cxn>
                    <a:cxn ang="0">
                      <a:pos x="172" y="0"/>
                    </a:cxn>
                    <a:cxn ang="0">
                      <a:pos x="185" y="22"/>
                    </a:cxn>
                    <a:cxn ang="0">
                      <a:pos x="196" y="60"/>
                    </a:cxn>
                    <a:cxn ang="0">
                      <a:pos x="219" y="83"/>
                    </a:cxn>
                    <a:cxn ang="0">
                      <a:pos x="232" y="101"/>
                    </a:cxn>
                    <a:cxn ang="0">
                      <a:pos x="235" y="133"/>
                    </a:cxn>
                    <a:cxn ang="0">
                      <a:pos x="221" y="169"/>
                    </a:cxn>
                    <a:cxn ang="0">
                      <a:pos x="217" y="202"/>
                    </a:cxn>
                    <a:cxn ang="0">
                      <a:pos x="196" y="21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" name="Freeform 30"/>
                <p:cNvSpPr>
                  <a:spLocks/>
                </p:cNvSpPr>
                <p:nvPr/>
              </p:nvSpPr>
              <p:spPr bwMode="auto">
                <a:xfrm>
                  <a:off x="3286" y="1488"/>
                  <a:ext cx="18" cy="27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3" y="11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9" y="4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7" y="0"/>
                    </a:cxn>
                    <a:cxn ang="0">
                      <a:pos x="17" y="11"/>
                    </a:cxn>
                    <a:cxn ang="0">
                      <a:pos x="15" y="15"/>
                    </a:cxn>
                    <a:cxn ang="0">
                      <a:pos x="13" y="19"/>
                    </a:cxn>
                    <a:cxn ang="0">
                      <a:pos x="13" y="22"/>
                    </a:cxn>
                    <a:cxn ang="0">
                      <a:pos x="12" y="23"/>
                    </a:cxn>
                    <a:cxn ang="0">
                      <a:pos x="12" y="26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2463" y="1235"/>
                  <a:ext cx="26" cy="106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13" y="28"/>
                    </a:cxn>
                    <a:cxn ang="0">
                      <a:pos x="20" y="0"/>
                    </a:cxn>
                    <a:cxn ang="0">
                      <a:pos x="25" y="42"/>
                    </a:cxn>
                    <a:cxn ang="0">
                      <a:pos x="17" y="94"/>
                    </a:cxn>
                    <a:cxn ang="0">
                      <a:pos x="0" y="105"/>
                    </a:cxn>
                    <a:cxn ang="0">
                      <a:pos x="0" y="80"/>
                    </a:cxn>
                    <a:cxn ang="0">
                      <a:pos x="5" y="64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sp>
        <p:nvSpPr>
          <p:cNvPr id="353312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331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7EE941-07B0-4825-8913-58BFD84220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AB4B-92E8-4817-BF49-7B7250D548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4CEE-6CFC-4C80-AEF7-39F2397041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6856-A937-4CB9-82BD-C240CFAA7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86DF-2657-4F6F-89CE-9713CEDD1C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CDA7-74CB-4DA0-A18F-A15B4E0987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9141-0EBE-40AD-9E31-110750A1D6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69CF-A6C5-4438-A3DD-C73E49895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82C34-3A1C-41C4-BFC1-9208FD8010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F048-CB89-4BB6-84BD-4FC3E6332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A1E8-CDE6-4549-AD2A-30AE10A44F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667D-FA9A-4286-8035-4FEEC5F440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96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AC2AF81A-E64C-4C1D-9601-A289166ED0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D6799-39BF-450E-B465-9A836A18DE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521A-1DEF-4EC7-ACCD-562C9B721F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917A-C7F1-451B-B3E4-2DECB99D1D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BACF-94DD-43AC-A8B8-55399EADFE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DF06-EC83-42BB-A831-F8D14E3A4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A3D3-B38F-4D1F-99C7-3F20D34CF8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1A14C-3268-464F-BBD6-F48A119FDB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3443C-3FA0-4C31-B379-2C5F56B223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68F63-5915-4A70-A0FB-CA1F0B5097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54B1-F3D5-48A2-AA88-1C57F0139E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6F01-1376-4BFE-9322-9A9D82ADB0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D2F74783-3600-42B7-960D-003312C5B6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F74783-3600-42B7-960D-003312C5B6D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AAC5CFB8-C13B-4F9F-8C32-4A45EE5D03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07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07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07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07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07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2007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0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0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5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D37D7883-19DC-4AA6-AF63-EBE8992E35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A8071D2B-0FD0-473F-B966-9D0AA98D0F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304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04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04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1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04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304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04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18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04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615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04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04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5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5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04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16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04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304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304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467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2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468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8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69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69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69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9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69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+mn-ea"/>
              </a:defRPr>
            </a:lvl1pPr>
          </a:lstStyle>
          <a:p>
            <a:pPr>
              <a:defRPr/>
            </a:pPr>
            <a:fld id="{70C3D50D-A9F7-4FD2-8DE9-E37173114C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469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9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8365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8365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28365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36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36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36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C80FE7-51EC-4C17-85E4-F83C2EB766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1945CEE3-29B3-4EC0-8509-DBD55B5F2A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2400">
              <a:latin typeface="Times New Roman" pitchFamily="18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352261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2262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2263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2264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2265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2266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12304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352268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69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0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1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2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3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4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5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6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7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8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79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0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1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2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3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4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2285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</p:grpSp>
      <p:sp>
        <p:nvSpPr>
          <p:cNvPr id="12291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2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228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228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229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970BFCB-86B2-4600-BF81-E0300EACF5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3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68643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3321" name="Picture 4" descr="minispi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45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79EB2-183A-47DF-89AD-A6A2C125C7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628800"/>
            <a:ext cx="547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第十一章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植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物的成熟和衰老生理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水分解除ABA对种子萌发抑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424863" cy="579438"/>
          </a:xfrm>
          <a:prstGeom prst="rect">
            <a:avLst/>
          </a:prstGeom>
          <a:solidFill>
            <a:srgbClr val="33CCCC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雨水使干旱地区的植物种子短时间内迅速萌发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765175"/>
            <a:ext cx="6870700" cy="665163"/>
          </a:xfrm>
        </p:spPr>
        <p:txBody>
          <a:bodyPr/>
          <a:lstStyle/>
          <a:p>
            <a:pPr algn="ctr" eaLnBrk="1" hangingPunct="1"/>
            <a:r>
              <a:rPr lang="zh-CN" altLang="en-US" sz="36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第四节 植物的衰老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916113"/>
            <a:ext cx="5254625" cy="36576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defRPr/>
            </a:pPr>
            <a:r>
              <a:rPr lang="zh-CN" alt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衰老时的生理生化变化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zh-CN" alt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影响衰老的外界条件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zh-CN" altLang="en-US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植物衰老的原因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1027"/>
          <p:cNvSpPr txBox="1">
            <a:spLocks noChangeArrowheads="1"/>
          </p:cNvSpPr>
          <p:nvPr/>
        </p:nvSpPr>
        <p:spPr bwMode="auto">
          <a:xfrm>
            <a:off x="500034" y="785794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开花植物的衰老</a:t>
            </a:r>
            <a:r>
              <a:rPr kumimoji="1" lang="zh-CN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方式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7110" name="Group 1032"/>
          <p:cNvGrpSpPr>
            <a:grpSpLocks/>
          </p:cNvGrpSpPr>
          <p:nvPr/>
        </p:nvGrpSpPr>
        <p:grpSpPr bwMode="auto">
          <a:xfrm>
            <a:off x="1142976" y="1785926"/>
            <a:ext cx="6781800" cy="3048000"/>
            <a:chOff x="720" y="2256"/>
            <a:chExt cx="4272" cy="1920"/>
          </a:xfrm>
        </p:grpSpPr>
        <p:grpSp>
          <p:nvGrpSpPr>
            <p:cNvPr id="47115" name="Group 1033"/>
            <p:cNvGrpSpPr>
              <a:grpSpLocks/>
            </p:cNvGrpSpPr>
            <p:nvPr/>
          </p:nvGrpSpPr>
          <p:grpSpPr bwMode="auto">
            <a:xfrm>
              <a:off x="720" y="3696"/>
              <a:ext cx="960" cy="432"/>
              <a:chOff x="720" y="3696"/>
              <a:chExt cx="960" cy="432"/>
            </a:xfrm>
          </p:grpSpPr>
          <p:sp>
            <p:nvSpPr>
              <p:cNvPr id="47197" name="Line 1034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480" cy="336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8" name="Line 1035"/>
              <p:cNvSpPr>
                <a:spLocks noChangeShapeType="1"/>
              </p:cNvSpPr>
              <p:nvPr/>
            </p:nvSpPr>
            <p:spPr bwMode="auto">
              <a:xfrm flipH="1">
                <a:off x="768" y="3792"/>
                <a:ext cx="288" cy="96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9" name="Line 1036"/>
              <p:cNvSpPr>
                <a:spLocks noChangeShapeType="1"/>
              </p:cNvSpPr>
              <p:nvPr/>
            </p:nvSpPr>
            <p:spPr bwMode="auto">
              <a:xfrm flipH="1">
                <a:off x="1008" y="3696"/>
                <a:ext cx="192" cy="432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0" name="Line 1037"/>
              <p:cNvSpPr>
                <a:spLocks noChangeShapeType="1"/>
              </p:cNvSpPr>
              <p:nvPr/>
            </p:nvSpPr>
            <p:spPr bwMode="auto">
              <a:xfrm>
                <a:off x="1104" y="393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1" name="Line 1038"/>
              <p:cNvSpPr>
                <a:spLocks noChangeShapeType="1"/>
              </p:cNvSpPr>
              <p:nvPr/>
            </p:nvSpPr>
            <p:spPr bwMode="auto">
              <a:xfrm flipH="1">
                <a:off x="1008" y="3840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2" name="Line 1039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80" cy="288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3" name="Line 1040"/>
              <p:cNvSpPr>
                <a:spLocks noChangeShapeType="1"/>
              </p:cNvSpPr>
              <p:nvPr/>
            </p:nvSpPr>
            <p:spPr bwMode="auto">
              <a:xfrm>
                <a:off x="1296" y="3792"/>
                <a:ext cx="96" cy="192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4" name="Line 1041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205" name="Line 1042"/>
              <p:cNvSpPr>
                <a:spLocks noChangeShapeType="1"/>
              </p:cNvSpPr>
              <p:nvPr/>
            </p:nvSpPr>
            <p:spPr bwMode="auto">
              <a:xfrm>
                <a:off x="1440" y="3888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16" name="Group 1043"/>
            <p:cNvGrpSpPr>
              <a:grpSpLocks/>
            </p:cNvGrpSpPr>
            <p:nvPr/>
          </p:nvGrpSpPr>
          <p:grpSpPr bwMode="auto">
            <a:xfrm>
              <a:off x="1776" y="3744"/>
              <a:ext cx="960" cy="432"/>
              <a:chOff x="720" y="3696"/>
              <a:chExt cx="960" cy="432"/>
            </a:xfrm>
          </p:grpSpPr>
          <p:sp>
            <p:nvSpPr>
              <p:cNvPr id="47188" name="Line 1044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480" cy="33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9" name="Line 1045"/>
              <p:cNvSpPr>
                <a:spLocks noChangeShapeType="1"/>
              </p:cNvSpPr>
              <p:nvPr/>
            </p:nvSpPr>
            <p:spPr bwMode="auto">
              <a:xfrm flipH="1">
                <a:off x="768" y="3792"/>
                <a:ext cx="288" cy="9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0" name="Line 1046"/>
              <p:cNvSpPr>
                <a:spLocks noChangeShapeType="1"/>
              </p:cNvSpPr>
              <p:nvPr/>
            </p:nvSpPr>
            <p:spPr bwMode="auto">
              <a:xfrm flipH="1">
                <a:off x="1008" y="3696"/>
                <a:ext cx="192" cy="43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1" name="Line 1047"/>
              <p:cNvSpPr>
                <a:spLocks noChangeShapeType="1"/>
              </p:cNvSpPr>
              <p:nvPr/>
            </p:nvSpPr>
            <p:spPr bwMode="auto">
              <a:xfrm>
                <a:off x="1104" y="393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2" name="Line 1048"/>
              <p:cNvSpPr>
                <a:spLocks noChangeShapeType="1"/>
              </p:cNvSpPr>
              <p:nvPr/>
            </p:nvSpPr>
            <p:spPr bwMode="auto">
              <a:xfrm flipH="1">
                <a:off x="1008" y="3840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3" name="Line 1049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80" cy="288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4" name="Line 1050"/>
              <p:cNvSpPr>
                <a:spLocks noChangeShapeType="1"/>
              </p:cNvSpPr>
              <p:nvPr/>
            </p:nvSpPr>
            <p:spPr bwMode="auto">
              <a:xfrm>
                <a:off x="1296" y="3792"/>
                <a:ext cx="96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5" name="Line 1051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96" name="Line 1052"/>
              <p:cNvSpPr>
                <a:spLocks noChangeShapeType="1"/>
              </p:cNvSpPr>
              <p:nvPr/>
            </p:nvSpPr>
            <p:spPr bwMode="auto">
              <a:xfrm>
                <a:off x="1440" y="3888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17" name="Line 1053"/>
            <p:cNvSpPr>
              <a:spLocks noChangeShapeType="1"/>
            </p:cNvSpPr>
            <p:nvPr/>
          </p:nvSpPr>
          <p:spPr bwMode="auto">
            <a:xfrm flipV="1">
              <a:off x="2256" y="2400"/>
              <a:ext cx="0" cy="134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18" name="Group 1054"/>
            <p:cNvGrpSpPr>
              <a:grpSpLocks/>
            </p:cNvGrpSpPr>
            <p:nvPr/>
          </p:nvGrpSpPr>
          <p:grpSpPr bwMode="auto">
            <a:xfrm>
              <a:off x="864" y="2448"/>
              <a:ext cx="610" cy="1296"/>
              <a:chOff x="864" y="2448"/>
              <a:chExt cx="610" cy="1296"/>
            </a:xfrm>
          </p:grpSpPr>
          <p:sp>
            <p:nvSpPr>
              <p:cNvPr id="47177" name="Line 1055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0" cy="1296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8" name="Line 1056"/>
              <p:cNvSpPr>
                <a:spLocks noChangeShapeType="1"/>
              </p:cNvSpPr>
              <p:nvPr/>
            </p:nvSpPr>
            <p:spPr bwMode="auto">
              <a:xfrm flipH="1" flipV="1">
                <a:off x="1008" y="254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9" name="Line 1057"/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0" name="Line 1058"/>
              <p:cNvSpPr>
                <a:spLocks noChangeShapeType="1"/>
              </p:cNvSpPr>
              <p:nvPr/>
            </p:nvSpPr>
            <p:spPr bwMode="auto">
              <a:xfrm flipH="1" flipV="1">
                <a:off x="1056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1" name="Line 1059"/>
              <p:cNvSpPr>
                <a:spLocks noChangeShapeType="1"/>
              </p:cNvSpPr>
              <p:nvPr/>
            </p:nvSpPr>
            <p:spPr bwMode="auto">
              <a:xfrm flipV="1">
                <a:off x="1200" y="326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2" name="Line 1060"/>
              <p:cNvSpPr>
                <a:spLocks noChangeShapeType="1"/>
              </p:cNvSpPr>
              <p:nvPr/>
            </p:nvSpPr>
            <p:spPr bwMode="auto">
              <a:xfrm flipH="1" flipV="1">
                <a:off x="1056" y="3408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3" name="AutoShape 1061"/>
              <p:cNvSpPr>
                <a:spLocks noChangeArrowheads="1"/>
              </p:cNvSpPr>
              <p:nvPr/>
            </p:nvSpPr>
            <p:spPr bwMode="auto">
              <a:xfrm rot="7547696">
                <a:off x="936" y="2424"/>
                <a:ext cx="14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4" name="AutoShape 1062"/>
              <p:cNvSpPr>
                <a:spLocks noChangeArrowheads="1"/>
              </p:cNvSpPr>
              <p:nvPr/>
            </p:nvSpPr>
            <p:spPr bwMode="auto">
              <a:xfrm rot="-7733500">
                <a:off x="1248" y="2784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5" name="AutoShape 1063"/>
              <p:cNvSpPr>
                <a:spLocks noChangeArrowheads="1"/>
              </p:cNvSpPr>
              <p:nvPr/>
            </p:nvSpPr>
            <p:spPr bwMode="auto">
              <a:xfrm rot="6911698">
                <a:off x="936" y="2904"/>
                <a:ext cx="19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6" name="AutoShape 1064"/>
              <p:cNvSpPr>
                <a:spLocks noChangeArrowheads="1"/>
              </p:cNvSpPr>
              <p:nvPr/>
            </p:nvSpPr>
            <p:spPr bwMode="auto">
              <a:xfrm rot="-7068467">
                <a:off x="1258" y="3087"/>
                <a:ext cx="19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87" name="AutoShape 1065"/>
              <p:cNvSpPr>
                <a:spLocks noChangeArrowheads="1"/>
              </p:cNvSpPr>
              <p:nvPr/>
            </p:nvSpPr>
            <p:spPr bwMode="auto">
              <a:xfrm rot="7440277">
                <a:off x="960" y="3312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19" name="Group 1066"/>
            <p:cNvGrpSpPr>
              <a:grpSpLocks/>
            </p:cNvGrpSpPr>
            <p:nvPr/>
          </p:nvGrpSpPr>
          <p:grpSpPr bwMode="auto">
            <a:xfrm>
              <a:off x="1968" y="2400"/>
              <a:ext cx="528" cy="1344"/>
              <a:chOff x="864" y="2448"/>
              <a:chExt cx="610" cy="1296"/>
            </a:xfrm>
          </p:grpSpPr>
          <p:sp>
            <p:nvSpPr>
              <p:cNvPr id="47166" name="Line 1067"/>
              <p:cNvSpPr>
                <a:spLocks noChangeShapeType="1"/>
              </p:cNvSpPr>
              <p:nvPr/>
            </p:nvSpPr>
            <p:spPr bwMode="auto">
              <a:xfrm>
                <a:off x="1200" y="2448"/>
                <a:ext cx="0" cy="1296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7" name="Line 1068"/>
              <p:cNvSpPr>
                <a:spLocks noChangeShapeType="1"/>
              </p:cNvSpPr>
              <p:nvPr/>
            </p:nvSpPr>
            <p:spPr bwMode="auto">
              <a:xfrm flipH="1" flipV="1">
                <a:off x="1008" y="254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8" name="Line 1069"/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9" name="Line 1070"/>
              <p:cNvSpPr>
                <a:spLocks noChangeShapeType="1"/>
              </p:cNvSpPr>
              <p:nvPr/>
            </p:nvSpPr>
            <p:spPr bwMode="auto">
              <a:xfrm flipH="1" flipV="1">
                <a:off x="1056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0" name="Line 1071"/>
              <p:cNvSpPr>
                <a:spLocks noChangeShapeType="1"/>
              </p:cNvSpPr>
              <p:nvPr/>
            </p:nvSpPr>
            <p:spPr bwMode="auto">
              <a:xfrm flipV="1">
                <a:off x="1200" y="326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1" name="Line 1072"/>
              <p:cNvSpPr>
                <a:spLocks noChangeShapeType="1"/>
              </p:cNvSpPr>
              <p:nvPr/>
            </p:nvSpPr>
            <p:spPr bwMode="auto">
              <a:xfrm flipH="1" flipV="1">
                <a:off x="1056" y="3408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2" name="AutoShape 1073"/>
              <p:cNvSpPr>
                <a:spLocks noChangeArrowheads="1"/>
              </p:cNvSpPr>
              <p:nvPr/>
            </p:nvSpPr>
            <p:spPr bwMode="auto">
              <a:xfrm rot="7547696">
                <a:off x="936" y="2424"/>
                <a:ext cx="14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3" name="AutoShape 1074"/>
              <p:cNvSpPr>
                <a:spLocks noChangeArrowheads="1"/>
              </p:cNvSpPr>
              <p:nvPr/>
            </p:nvSpPr>
            <p:spPr bwMode="auto">
              <a:xfrm rot="-7733500">
                <a:off x="1248" y="2784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100 w 21600"/>
                  <a:gd name="T13" fmla="*/ 2250 h 21600"/>
                  <a:gd name="T14" fmla="*/ 16500 w 21600"/>
                  <a:gd name="T15" fmla="*/ 13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4" name="AutoShape 1075"/>
              <p:cNvSpPr>
                <a:spLocks noChangeArrowheads="1"/>
              </p:cNvSpPr>
              <p:nvPr/>
            </p:nvSpPr>
            <p:spPr bwMode="auto">
              <a:xfrm rot="6911698">
                <a:off x="936" y="2904"/>
                <a:ext cx="19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5" name="AutoShape 1076"/>
              <p:cNvSpPr>
                <a:spLocks noChangeArrowheads="1"/>
              </p:cNvSpPr>
              <p:nvPr/>
            </p:nvSpPr>
            <p:spPr bwMode="auto">
              <a:xfrm rot="-7068467">
                <a:off x="1258" y="3087"/>
                <a:ext cx="19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76" name="AutoShape 1077"/>
              <p:cNvSpPr>
                <a:spLocks noChangeArrowheads="1"/>
              </p:cNvSpPr>
              <p:nvPr/>
            </p:nvSpPr>
            <p:spPr bwMode="auto">
              <a:xfrm rot="7440277">
                <a:off x="960" y="3312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63 w 21600"/>
                  <a:gd name="T13" fmla="*/ 2250 h 21600"/>
                  <a:gd name="T14" fmla="*/ 16538 w 21600"/>
                  <a:gd name="T15" fmla="*/ 13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20" name="Line 1078"/>
            <p:cNvSpPr>
              <a:spLocks noChangeShapeType="1"/>
            </p:cNvSpPr>
            <p:nvPr/>
          </p:nvSpPr>
          <p:spPr bwMode="auto">
            <a:xfrm>
              <a:off x="3459" y="2448"/>
              <a:ext cx="0" cy="134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Line 1079"/>
            <p:cNvSpPr>
              <a:spLocks noChangeShapeType="1"/>
            </p:cNvSpPr>
            <p:nvPr/>
          </p:nvSpPr>
          <p:spPr bwMode="auto">
            <a:xfrm flipH="1" flipV="1">
              <a:off x="3293" y="2548"/>
              <a:ext cx="124" cy="14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2" name="Line 1080"/>
            <p:cNvSpPr>
              <a:spLocks noChangeShapeType="1"/>
            </p:cNvSpPr>
            <p:nvPr/>
          </p:nvSpPr>
          <p:spPr bwMode="auto">
            <a:xfrm flipV="1">
              <a:off x="3459" y="2896"/>
              <a:ext cx="83" cy="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3" name="Line 1081"/>
            <p:cNvSpPr>
              <a:spLocks noChangeShapeType="1"/>
            </p:cNvSpPr>
            <p:nvPr/>
          </p:nvSpPr>
          <p:spPr bwMode="auto">
            <a:xfrm flipH="1" flipV="1">
              <a:off x="3334" y="2996"/>
              <a:ext cx="125" cy="14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4" name="Line 1082"/>
            <p:cNvSpPr>
              <a:spLocks noChangeShapeType="1"/>
            </p:cNvSpPr>
            <p:nvPr/>
          </p:nvSpPr>
          <p:spPr bwMode="auto">
            <a:xfrm flipV="1">
              <a:off x="3459" y="3294"/>
              <a:ext cx="83" cy="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5" name="Line 1083"/>
            <p:cNvSpPr>
              <a:spLocks noChangeShapeType="1"/>
            </p:cNvSpPr>
            <p:nvPr/>
          </p:nvSpPr>
          <p:spPr bwMode="auto">
            <a:xfrm flipH="1" flipV="1">
              <a:off x="3334" y="3444"/>
              <a:ext cx="125" cy="9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6" name="AutoShape 1084"/>
            <p:cNvSpPr>
              <a:spLocks noChangeArrowheads="1"/>
            </p:cNvSpPr>
            <p:nvPr/>
          </p:nvSpPr>
          <p:spPr bwMode="auto">
            <a:xfrm rot="7547696">
              <a:off x="3218" y="2448"/>
              <a:ext cx="149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74 w 21600"/>
                <a:gd name="T13" fmla="*/ 2255 h 21600"/>
                <a:gd name="T14" fmla="*/ 16526 w 21600"/>
                <a:gd name="T15" fmla="*/ 13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7" name="AutoShape 1085"/>
            <p:cNvSpPr>
              <a:spLocks noChangeArrowheads="1"/>
            </p:cNvSpPr>
            <p:nvPr/>
          </p:nvSpPr>
          <p:spPr bwMode="auto">
            <a:xfrm rot="-7733500">
              <a:off x="3488" y="2808"/>
              <a:ext cx="150" cy="1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46 h 21600"/>
                <a:gd name="T14" fmla="*/ 16560 w 21600"/>
                <a:gd name="T15" fmla="*/ 136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8" name="AutoShape 1086"/>
            <p:cNvSpPr>
              <a:spLocks noChangeArrowheads="1"/>
            </p:cNvSpPr>
            <p:nvPr/>
          </p:nvSpPr>
          <p:spPr bwMode="auto">
            <a:xfrm rot="6911698">
              <a:off x="3214" y="2942"/>
              <a:ext cx="199" cy="2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96 h 21600"/>
                <a:gd name="T14" fmla="*/ 16607 w 21600"/>
                <a:gd name="T15" fmla="*/ 136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9" name="AutoShape 1087"/>
            <p:cNvSpPr>
              <a:spLocks noChangeArrowheads="1"/>
            </p:cNvSpPr>
            <p:nvPr/>
          </p:nvSpPr>
          <p:spPr bwMode="auto">
            <a:xfrm rot="-7068467">
              <a:off x="3492" y="3132"/>
              <a:ext cx="199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85 h 21600"/>
                <a:gd name="T14" fmla="*/ 16607 w 21600"/>
                <a:gd name="T15" fmla="*/ 13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0" name="AutoShape 1088"/>
            <p:cNvSpPr>
              <a:spLocks noChangeArrowheads="1"/>
            </p:cNvSpPr>
            <p:nvPr/>
          </p:nvSpPr>
          <p:spPr bwMode="auto">
            <a:xfrm rot="7440277">
              <a:off x="3234" y="3361"/>
              <a:ext cx="199" cy="1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12 h 21600"/>
                <a:gd name="T14" fmla="*/ 16607 w 21600"/>
                <a:gd name="T15" fmla="*/ 136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31" name="Group 1089"/>
            <p:cNvGrpSpPr>
              <a:grpSpLocks/>
            </p:cNvGrpSpPr>
            <p:nvPr/>
          </p:nvGrpSpPr>
          <p:grpSpPr bwMode="auto">
            <a:xfrm>
              <a:off x="2976" y="3744"/>
              <a:ext cx="960" cy="432"/>
              <a:chOff x="720" y="3696"/>
              <a:chExt cx="960" cy="432"/>
            </a:xfrm>
          </p:grpSpPr>
          <p:sp>
            <p:nvSpPr>
              <p:cNvPr id="47157" name="Line 1090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480" cy="33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8" name="Line 1091"/>
              <p:cNvSpPr>
                <a:spLocks noChangeShapeType="1"/>
              </p:cNvSpPr>
              <p:nvPr/>
            </p:nvSpPr>
            <p:spPr bwMode="auto">
              <a:xfrm flipH="1">
                <a:off x="768" y="3792"/>
                <a:ext cx="288" cy="9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9" name="Line 1092"/>
              <p:cNvSpPr>
                <a:spLocks noChangeShapeType="1"/>
              </p:cNvSpPr>
              <p:nvPr/>
            </p:nvSpPr>
            <p:spPr bwMode="auto">
              <a:xfrm flipH="1">
                <a:off x="1008" y="3696"/>
                <a:ext cx="192" cy="43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0" name="Line 1093"/>
              <p:cNvSpPr>
                <a:spLocks noChangeShapeType="1"/>
              </p:cNvSpPr>
              <p:nvPr/>
            </p:nvSpPr>
            <p:spPr bwMode="auto">
              <a:xfrm>
                <a:off x="1104" y="393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1" name="Line 1094"/>
              <p:cNvSpPr>
                <a:spLocks noChangeShapeType="1"/>
              </p:cNvSpPr>
              <p:nvPr/>
            </p:nvSpPr>
            <p:spPr bwMode="auto">
              <a:xfrm flipH="1">
                <a:off x="1008" y="3840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2" name="Line 1095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80" cy="288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3" name="Line 1096"/>
              <p:cNvSpPr>
                <a:spLocks noChangeShapeType="1"/>
              </p:cNvSpPr>
              <p:nvPr/>
            </p:nvSpPr>
            <p:spPr bwMode="auto">
              <a:xfrm>
                <a:off x="1296" y="3792"/>
                <a:ext cx="96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4" name="Line 1097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65" name="Line 1098"/>
              <p:cNvSpPr>
                <a:spLocks noChangeShapeType="1"/>
              </p:cNvSpPr>
              <p:nvPr/>
            </p:nvSpPr>
            <p:spPr bwMode="auto">
              <a:xfrm>
                <a:off x="1440" y="3888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7132" name="Group 1099"/>
            <p:cNvGrpSpPr>
              <a:grpSpLocks/>
            </p:cNvGrpSpPr>
            <p:nvPr/>
          </p:nvGrpSpPr>
          <p:grpSpPr bwMode="auto">
            <a:xfrm>
              <a:off x="4032" y="3696"/>
              <a:ext cx="960" cy="432"/>
              <a:chOff x="720" y="3696"/>
              <a:chExt cx="960" cy="432"/>
            </a:xfrm>
          </p:grpSpPr>
          <p:sp>
            <p:nvSpPr>
              <p:cNvPr id="47148" name="Line 1100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480" cy="33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49" name="Line 1101"/>
              <p:cNvSpPr>
                <a:spLocks noChangeShapeType="1"/>
              </p:cNvSpPr>
              <p:nvPr/>
            </p:nvSpPr>
            <p:spPr bwMode="auto">
              <a:xfrm flipH="1">
                <a:off x="768" y="3792"/>
                <a:ext cx="288" cy="96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0" name="Line 1102"/>
              <p:cNvSpPr>
                <a:spLocks noChangeShapeType="1"/>
              </p:cNvSpPr>
              <p:nvPr/>
            </p:nvSpPr>
            <p:spPr bwMode="auto">
              <a:xfrm flipH="1">
                <a:off x="1008" y="3696"/>
                <a:ext cx="192" cy="43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1" name="Line 1103"/>
              <p:cNvSpPr>
                <a:spLocks noChangeShapeType="1"/>
              </p:cNvSpPr>
              <p:nvPr/>
            </p:nvSpPr>
            <p:spPr bwMode="auto">
              <a:xfrm>
                <a:off x="1104" y="393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2" name="Line 1104"/>
              <p:cNvSpPr>
                <a:spLocks noChangeShapeType="1"/>
              </p:cNvSpPr>
              <p:nvPr/>
            </p:nvSpPr>
            <p:spPr bwMode="auto">
              <a:xfrm flipH="1">
                <a:off x="1008" y="3840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3" name="Line 1105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80" cy="288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4" name="Line 1106"/>
              <p:cNvSpPr>
                <a:spLocks noChangeShapeType="1"/>
              </p:cNvSpPr>
              <p:nvPr/>
            </p:nvSpPr>
            <p:spPr bwMode="auto">
              <a:xfrm>
                <a:off x="1296" y="3792"/>
                <a:ext cx="96" cy="192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5" name="Line 1107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56" name="Line 1108"/>
              <p:cNvSpPr>
                <a:spLocks noChangeShapeType="1"/>
              </p:cNvSpPr>
              <p:nvPr/>
            </p:nvSpPr>
            <p:spPr bwMode="auto">
              <a:xfrm>
                <a:off x="1440" y="3888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33" name="AutoShape 1109"/>
            <p:cNvSpPr>
              <a:spLocks noChangeArrowheads="1"/>
            </p:cNvSpPr>
            <p:nvPr/>
          </p:nvSpPr>
          <p:spPr bwMode="auto">
            <a:xfrm rot="820087">
              <a:off x="1056" y="2352"/>
              <a:ext cx="240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4" name="AutoShape 1110"/>
            <p:cNvSpPr>
              <a:spLocks noChangeArrowheads="1"/>
            </p:cNvSpPr>
            <p:nvPr/>
          </p:nvSpPr>
          <p:spPr bwMode="auto">
            <a:xfrm rot="-8393624">
              <a:off x="2256" y="2304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50 w 21600"/>
                <a:gd name="T13" fmla="*/ 2250 h 21600"/>
                <a:gd name="T14" fmla="*/ 1665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5" name="AutoShape 1111"/>
            <p:cNvSpPr>
              <a:spLocks noChangeArrowheads="1"/>
            </p:cNvSpPr>
            <p:nvPr/>
          </p:nvSpPr>
          <p:spPr bwMode="auto">
            <a:xfrm rot="-8393624">
              <a:off x="3456" y="2352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50 w 21600"/>
                <a:gd name="T13" fmla="*/ 2250 h 21600"/>
                <a:gd name="T14" fmla="*/ 1665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6" name="Line 1112"/>
            <p:cNvSpPr>
              <a:spLocks noChangeShapeType="1"/>
            </p:cNvSpPr>
            <p:nvPr/>
          </p:nvSpPr>
          <p:spPr bwMode="auto">
            <a:xfrm>
              <a:off x="4515" y="2352"/>
              <a:ext cx="0" cy="134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7" name="Line 1113"/>
            <p:cNvSpPr>
              <a:spLocks noChangeShapeType="1"/>
            </p:cNvSpPr>
            <p:nvPr/>
          </p:nvSpPr>
          <p:spPr bwMode="auto">
            <a:xfrm flipH="1" flipV="1">
              <a:off x="4349" y="2452"/>
              <a:ext cx="124" cy="14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8" name="Line 1114"/>
            <p:cNvSpPr>
              <a:spLocks noChangeShapeType="1"/>
            </p:cNvSpPr>
            <p:nvPr/>
          </p:nvSpPr>
          <p:spPr bwMode="auto">
            <a:xfrm flipV="1">
              <a:off x="4515" y="2800"/>
              <a:ext cx="83" cy="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9" name="Line 1115"/>
            <p:cNvSpPr>
              <a:spLocks noChangeShapeType="1"/>
            </p:cNvSpPr>
            <p:nvPr/>
          </p:nvSpPr>
          <p:spPr bwMode="auto">
            <a:xfrm flipH="1" flipV="1">
              <a:off x="4390" y="2900"/>
              <a:ext cx="125" cy="14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0" name="Line 1116"/>
            <p:cNvSpPr>
              <a:spLocks noChangeShapeType="1"/>
            </p:cNvSpPr>
            <p:nvPr/>
          </p:nvSpPr>
          <p:spPr bwMode="auto">
            <a:xfrm flipV="1">
              <a:off x="4515" y="3198"/>
              <a:ext cx="83" cy="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1" name="Line 1117"/>
            <p:cNvSpPr>
              <a:spLocks noChangeShapeType="1"/>
            </p:cNvSpPr>
            <p:nvPr/>
          </p:nvSpPr>
          <p:spPr bwMode="auto">
            <a:xfrm flipH="1" flipV="1">
              <a:off x="4390" y="3348"/>
              <a:ext cx="125" cy="99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2" name="AutoShape 1118"/>
            <p:cNvSpPr>
              <a:spLocks noChangeArrowheads="1"/>
            </p:cNvSpPr>
            <p:nvPr/>
          </p:nvSpPr>
          <p:spPr bwMode="auto">
            <a:xfrm rot="7547696">
              <a:off x="4274" y="2352"/>
              <a:ext cx="149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74 w 21600"/>
                <a:gd name="T13" fmla="*/ 2255 h 21600"/>
                <a:gd name="T14" fmla="*/ 16526 w 21600"/>
                <a:gd name="T15" fmla="*/ 13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3" name="AutoShape 1119"/>
            <p:cNvSpPr>
              <a:spLocks noChangeArrowheads="1"/>
            </p:cNvSpPr>
            <p:nvPr/>
          </p:nvSpPr>
          <p:spPr bwMode="auto">
            <a:xfrm rot="-7733500">
              <a:off x="4544" y="2712"/>
              <a:ext cx="150" cy="1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46 h 21600"/>
                <a:gd name="T14" fmla="*/ 16560 w 21600"/>
                <a:gd name="T15" fmla="*/ 136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4" name="AutoShape 1120"/>
            <p:cNvSpPr>
              <a:spLocks noChangeArrowheads="1"/>
            </p:cNvSpPr>
            <p:nvPr/>
          </p:nvSpPr>
          <p:spPr bwMode="auto">
            <a:xfrm rot="6911698">
              <a:off x="4270" y="2846"/>
              <a:ext cx="199" cy="2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96 h 21600"/>
                <a:gd name="T14" fmla="*/ 16607 w 21600"/>
                <a:gd name="T15" fmla="*/ 136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5" name="AutoShape 1121"/>
            <p:cNvSpPr>
              <a:spLocks noChangeArrowheads="1"/>
            </p:cNvSpPr>
            <p:nvPr/>
          </p:nvSpPr>
          <p:spPr bwMode="auto">
            <a:xfrm rot="-7068467">
              <a:off x="4548" y="3036"/>
              <a:ext cx="199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85 h 21600"/>
                <a:gd name="T14" fmla="*/ 16607 w 21600"/>
                <a:gd name="T15" fmla="*/ 13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6" name="AutoShape 1122"/>
            <p:cNvSpPr>
              <a:spLocks noChangeArrowheads="1"/>
            </p:cNvSpPr>
            <p:nvPr/>
          </p:nvSpPr>
          <p:spPr bwMode="auto">
            <a:xfrm rot="7440277">
              <a:off x="4290" y="3265"/>
              <a:ext cx="199" cy="1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93 w 21600"/>
                <a:gd name="T13" fmla="*/ 2212 h 21600"/>
                <a:gd name="T14" fmla="*/ 16607 w 21600"/>
                <a:gd name="T15" fmla="*/ 136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47" name="AutoShape 1123"/>
            <p:cNvSpPr>
              <a:spLocks noChangeArrowheads="1"/>
            </p:cNvSpPr>
            <p:nvPr/>
          </p:nvSpPr>
          <p:spPr bwMode="auto">
            <a:xfrm rot="-8393624">
              <a:off x="4512" y="225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950 w 21600"/>
                <a:gd name="T13" fmla="*/ 2250 h 21600"/>
                <a:gd name="T14" fmla="*/ 1665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5572" name="Text Box 1124"/>
          <p:cNvSpPr txBox="1">
            <a:spLocks noChangeArrowheads="1"/>
          </p:cNvSpPr>
          <p:nvPr/>
        </p:nvSpPr>
        <p:spPr bwMode="auto">
          <a:xfrm>
            <a:off x="857224" y="5286388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植株整体衰老</a:t>
            </a:r>
          </a:p>
        </p:txBody>
      </p:sp>
      <p:sp>
        <p:nvSpPr>
          <p:cNvPr id="105573" name="Text Box 1125"/>
          <p:cNvSpPr txBox="1">
            <a:spLocks noChangeArrowheads="1"/>
          </p:cNvSpPr>
          <p:nvPr/>
        </p:nvSpPr>
        <p:spPr bwMode="auto">
          <a:xfrm>
            <a:off x="2714612" y="5286388"/>
            <a:ext cx="2895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地上部分衰老</a:t>
            </a:r>
          </a:p>
        </p:txBody>
      </p:sp>
      <p:sp>
        <p:nvSpPr>
          <p:cNvPr id="105574" name="Text Box 1126"/>
          <p:cNvSpPr txBox="1">
            <a:spLocks noChangeArrowheads="1"/>
          </p:cNvSpPr>
          <p:nvPr/>
        </p:nvSpPr>
        <p:spPr bwMode="auto">
          <a:xfrm>
            <a:off x="4633938" y="5286388"/>
            <a:ext cx="3581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叶的同步衰老</a:t>
            </a:r>
          </a:p>
        </p:txBody>
      </p:sp>
      <p:sp>
        <p:nvSpPr>
          <p:cNvPr id="105575" name="Text Box 1127"/>
          <p:cNvSpPr txBox="1">
            <a:spLocks noChangeArrowheads="1"/>
          </p:cNvSpPr>
          <p:nvPr/>
        </p:nvSpPr>
        <p:spPr bwMode="auto">
          <a:xfrm>
            <a:off x="6500826" y="5286388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叶的渐进衰老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89138"/>
            <a:ext cx="6478587" cy="40735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Pr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含量下降：</a:t>
            </a:r>
            <a:r>
              <a:rPr lang="en-US" altLang="zh-CN" sz="2400" smtClean="0">
                <a:latin typeface="Times New Roman" pitchFamily="18" charset="0"/>
                <a:ea typeface="楷体_GB2312" pitchFamily="49" charset="-122"/>
              </a:rPr>
              <a:t>Pr</a:t>
            </a:r>
            <a:r>
              <a:rPr lang="zh-CN" altLang="en-US" sz="2400" smtClean="0">
                <a:latin typeface="Times New Roman" pitchFamily="18" charset="0"/>
                <a:ea typeface="楷体_GB2312" pitchFamily="49" charset="-122"/>
              </a:rPr>
              <a:t>合成↓，分解↑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核酸含量降低：</a:t>
            </a:r>
            <a:r>
              <a:rPr lang="en-US" altLang="zh-CN" sz="2400" smtClean="0">
                <a:latin typeface="Times New Roman" pitchFamily="18" charset="0"/>
                <a:ea typeface="楷体_GB2312" pitchFamily="49" charset="-122"/>
              </a:rPr>
              <a:t>NA</a:t>
            </a:r>
            <a:r>
              <a:rPr lang="zh-CN" altLang="en-US" sz="2400" smtClean="0">
                <a:latin typeface="Times New Roman" pitchFamily="18" charset="0"/>
                <a:ea typeface="楷体_GB2312" pitchFamily="49" charset="-122"/>
              </a:rPr>
              <a:t>合成↓，分解↑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光合速率下降：</a:t>
            </a:r>
            <a:r>
              <a:rPr lang="zh-CN" altLang="en-US" sz="2400" smtClean="0">
                <a:latin typeface="Times New Roman" pitchFamily="18" charset="0"/>
                <a:ea typeface="楷体_GB2312" pitchFamily="49" charset="-122"/>
              </a:rPr>
              <a:t>叶绿体破坏，酶分解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呼吸速率下降：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zh-CN" altLang="en-US" sz="2400" smtClean="0">
                <a:latin typeface="Times New Roman" pitchFamily="18" charset="0"/>
                <a:ea typeface="楷体_GB2312" pitchFamily="49" charset="-122"/>
              </a:rPr>
              <a:t>线粒体功能↓，氧化磷酸化解偶联。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6870700" cy="97313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一、衰老时的生理生化变化：</a:t>
            </a:r>
            <a:endParaRPr lang="zh-CN" altLang="en-US" sz="360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416824" cy="201649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二、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植物衰老的原因</a:t>
            </a:r>
            <a:b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zh-CN" alt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（一）营养亏缺理论：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492896"/>
            <a:ext cx="7704137" cy="3744913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en-US" altLang="zh-CN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．内容：生殖器官从其他器官获得大量营养物质，致使其他器官因缺乏营养而衰老，甚至死亡。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en-US" altLang="zh-CN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、证据：大豆摘花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  <a:defRPr/>
            </a:pPr>
            <a:r>
              <a:rPr lang="en-US" altLang="zh-CN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．无法解释的反例：雌雄异株植物开花后，雄株同样会衰老死亡。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大豆摘花防衰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2238" y="188913"/>
            <a:ext cx="4692650" cy="6335712"/>
          </a:xfrm>
        </p:spPr>
      </p:pic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6948488" y="1196975"/>
            <a:ext cx="7334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 豆 摘 花 实 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6870700" cy="6651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（二）植物激素调控理论</a:t>
            </a:r>
            <a:endParaRPr lang="zh-CN" altLang="en-US" sz="28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675687" cy="45783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．内容：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（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CK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：植株开花后，根中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CK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合成↓，叶片中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CK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水平不足，同时花、果实内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CK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含量较多，成为生长中心，可吸引营养物质向花、果实运输。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（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）乙烯和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ABA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：花或种子形成乙烯或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ABA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，运到营养器官促进衰老。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altLang="zh-CN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．例证：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）不断去荚（种子）的大豆生活期延长，减缓衰老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（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）离体叶片长出根后，叶中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CK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供应充足，减缓衰老。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  （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）秋天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GA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合成↓，</a:t>
            </a:r>
            <a:r>
              <a:rPr lang="en-US" altLang="zh-CN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ABA</a:t>
            </a:r>
            <a:r>
              <a:rPr lang="zh-CN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合成↑→加速衰老。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752600"/>
            <a:ext cx="41036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smtClean="0">
                <a:ea typeface="楷体_GB2312" pitchFamily="49" charset="-122"/>
              </a:rPr>
              <a:t>   </a:t>
            </a:r>
            <a:r>
              <a:rPr lang="zh-CN" altLang="en-US" sz="2400" smtClean="0">
                <a:ea typeface="楷体_GB2312" pitchFamily="49" charset="-122"/>
              </a:rPr>
              <a:t>细胞分裂素抑制脱落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2400" smtClean="0">
              <a:ea typeface="楷体_GB2312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smtClean="0">
                <a:ea typeface="楷体_GB2312" pitchFamily="49" charset="-122"/>
              </a:rPr>
              <a:t>左：细胞分裂素合成酶超表达植株，细胞分裂素含量高，维持时间长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smtClean="0">
                <a:ea typeface="楷体_GB2312" pitchFamily="49" charset="-122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smtClean="0">
                <a:ea typeface="楷体_GB2312" pitchFamily="49" charset="-122"/>
              </a:rPr>
              <a:t>右：野生植株，衰老脱落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8600"/>
            <a:ext cx="37798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第五节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植物器官的脱落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89138"/>
            <a:ext cx="6084888" cy="4467225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zh-CN" altLang="en-US" b="1" dirty="0" smtClean="0">
                <a:ea typeface="楷体_GB2312" pitchFamily="49" charset="-122"/>
              </a:rPr>
              <a:t>脱落</a:t>
            </a:r>
            <a:r>
              <a:rPr lang="zh-CN" altLang="en-US" b="1" dirty="0" smtClean="0">
                <a:ea typeface="楷体_GB2312" pitchFamily="49" charset="-122"/>
              </a:rPr>
              <a:t>时细胞及生化变化</a:t>
            </a:r>
            <a:endParaRPr lang="zh-CN" altLang="en-US" dirty="0" smtClean="0">
              <a:ea typeface="楷体_GB2312" pitchFamily="49" charset="-122"/>
            </a:endParaRPr>
          </a:p>
          <a:p>
            <a:pPr eaLnBrk="1" hangingPunct="1">
              <a:lnSpc>
                <a:spcPct val="190000"/>
              </a:lnSpc>
            </a:pPr>
            <a:r>
              <a:rPr lang="zh-CN" altLang="en-US" b="1" dirty="0" smtClean="0">
                <a:ea typeface="楷体_GB2312" pitchFamily="49" charset="-122"/>
              </a:rPr>
              <a:t>脱落与植物激素</a:t>
            </a:r>
            <a:br>
              <a:rPr lang="zh-CN" altLang="en-US" b="1" dirty="0" smtClean="0">
                <a:ea typeface="楷体_GB2312" pitchFamily="49" charset="-122"/>
              </a:rPr>
            </a:br>
            <a:endParaRPr lang="zh-CN" altLang="en-US" b="1" dirty="0" smtClean="0">
              <a:ea typeface="楷体_GB2312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离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25538"/>
            <a:ext cx="8540750" cy="6492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第一节  种子成熟生理</a:t>
            </a:r>
          </a:p>
        </p:txBody>
      </p:sp>
      <p:sp>
        <p:nvSpPr>
          <p:cNvPr id="197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205038"/>
            <a:ext cx="8540750" cy="3744912"/>
          </a:xfrm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主要有机物的变化：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其他生理变化：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外界条件对种子成熟和化学成分的影响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endParaRPr lang="en-US" altLang="zh-CN" sz="2800" b="1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离层结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0"/>
            <a:ext cx="57245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4826000" cy="649288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200" b="0" dirty="0" smtClean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一、主要有机物的变化</a:t>
            </a:r>
            <a:endParaRPr lang="zh-CN" altLang="en-US" sz="2800" b="0" dirty="0" smtClean="0">
              <a:solidFill>
                <a:srgbClr val="000099"/>
              </a:solidFill>
              <a:ea typeface="楷体_GB2312" pitchFamily="49" charset="-122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540750" cy="511175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80000"/>
              </a:lnSpc>
              <a:buClr>
                <a:schemeClr val="bg1">
                  <a:lumMod val="60000"/>
                  <a:lumOff val="40000"/>
                </a:schemeClr>
              </a:buClr>
              <a:defRPr/>
            </a:pPr>
            <a:r>
              <a:rPr lang="zh-CN" altLang="en-US" sz="28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糖类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：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单糖转化为不溶性多糖（淀粉、纤维素）；淀粉的合成由淀粉合成酶、淀粉磷酸化酶催化。淀粉合成之后，多余的磷转化为植酸钙镁盐贮存起来，待种子萌发时参与糖的磷酸化代谢。</a:t>
            </a:r>
          </a:p>
          <a:p>
            <a:pPr eaLnBrk="1" hangingPunct="1">
              <a:lnSpc>
                <a:spcPct val="180000"/>
              </a:lnSpc>
              <a:buClr>
                <a:schemeClr val="bg1">
                  <a:lumMod val="60000"/>
                  <a:lumOff val="40000"/>
                </a:schemeClr>
              </a:buClr>
              <a:defRPr/>
            </a:pPr>
            <a:r>
              <a:rPr lang="zh-CN" altLang="en-US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素：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非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Pr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态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N→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蛋白态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，球蛋白、清蛋白、谷蛋白、醇溶谷蛋白等。</a:t>
            </a:r>
            <a:endParaRPr lang="en-US" altLang="zh-CN" sz="2000" dirty="0" smtClean="0">
              <a:solidFill>
                <a:srgbClr val="000099"/>
              </a:solidFill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80000"/>
              </a:lnSpc>
              <a:buClr>
                <a:schemeClr val="bg1">
                  <a:lumMod val="60000"/>
                  <a:lumOff val="40000"/>
                </a:schemeClr>
              </a:buClr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脂肪：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糖类→脂肪</a:t>
            </a:r>
          </a:p>
          <a:p>
            <a:pPr algn="ctr" eaLnBrk="1" hangingPunct="1">
              <a:lnSpc>
                <a:spcPct val="180000"/>
              </a:lnSpc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    （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）先形成大量游离脂肪酸，而后合成复杂的油脂。（酸值逐渐降低）</a:t>
            </a:r>
          </a:p>
          <a:p>
            <a:pPr algn="ctr" eaLnBrk="1" hangingPunct="1">
              <a:lnSpc>
                <a:spcPct val="180000"/>
              </a:lnSpc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     （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）先形成饱和脂肪酸，再转化为不饱和脂肪酸。（碘值逐步升高）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50800">
            <a:solidFill>
              <a:srgbClr val="FFFFFF">
                <a:alpha val="54117"/>
              </a:srgbClr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6119812" cy="6492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二、其他生理变化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7723584" cy="53285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呼吸速率：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积累物质旺盛进行时，呼吸作用也旺盛进行，种子成熟时，呼吸作用减弱。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植物激素：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玉米素（</a:t>
            </a:r>
            <a:r>
              <a:rPr lang="en-US" altLang="zh-C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CK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） →   </a:t>
            </a:r>
            <a:r>
              <a:rPr lang="en-US" altLang="zh-C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GA   →   IAA     →     ABA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（参与细胞分裂）   （调节有机物运输和积累）   （参与种子休眠）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含水量：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随种子成熟过程进行，种子含水量逐渐下降，而干物质重量逐渐增加。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71612"/>
            <a:ext cx="8540750" cy="5826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第二节  果实成熟生理</a:t>
            </a:r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4414" y="2714620"/>
            <a:ext cx="7075487" cy="258921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呼吸跃变</a:t>
            </a:r>
            <a:endParaRPr lang="zh-CN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肉质果实成熟时色、香、味的</a:t>
            </a: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变化</a:t>
            </a:r>
            <a:endParaRPr lang="zh-CN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0725" y="284163"/>
            <a:ext cx="7127875" cy="793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0" dirty="0" smtClean="0">
                <a:solidFill>
                  <a:srgbClr val="FFFF00"/>
                </a:solidFill>
                <a:ea typeface="楷体_GB2312" pitchFamily="49" charset="-122"/>
              </a:rPr>
              <a:t>一</a:t>
            </a:r>
            <a:r>
              <a:rPr lang="zh-CN" altLang="en-US" sz="3600" b="0" dirty="0" smtClean="0">
                <a:solidFill>
                  <a:srgbClr val="FFFF00"/>
                </a:solidFill>
                <a:ea typeface="楷体_GB2312" pitchFamily="49" charset="-122"/>
              </a:rPr>
              <a:t>、</a:t>
            </a:r>
            <a:r>
              <a:rPr lang="zh-CN" altLang="en-US" sz="3600" b="0" dirty="0" smtClean="0">
                <a:solidFill>
                  <a:srgbClr val="FFFF00"/>
                </a:solidFill>
                <a:ea typeface="楷体_GB2312" pitchFamily="49" charset="-122"/>
              </a:rPr>
              <a:t>呼吸跃变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15350" cy="532765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defRPr/>
            </a:pPr>
            <a:r>
              <a:rPr lang="zh-CN" altLang="en-US" sz="2000" b="1" dirty="0" smtClean="0">
                <a:latin typeface="Times New Roman" pitchFamily="18" charset="0"/>
                <a:ea typeface="楷体_GB2312" pitchFamily="49" charset="-122"/>
              </a:rPr>
              <a:t>呼吸跃变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跃变型果实：富含贮存物质，骤变利于物质分解，果实成熟迅速。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非跃变型果实：无呼吸骤变，成熟缓慢。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b="1" dirty="0" smtClean="0">
                <a:latin typeface="Times New Roman" pitchFamily="18" charset="0"/>
                <a:ea typeface="楷体_GB2312" pitchFamily="49" charset="-122"/>
              </a:rPr>
              <a:t>  原因：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果实产生乙烯→果皮细胞透性↑→内部氧化速度加快→呼吸作用↑物质分解↑→成熟↑</a:t>
            </a:r>
            <a:endParaRPr lang="zh-CN" altLang="en-US" sz="2000" b="1" dirty="0" smtClean="0">
              <a:latin typeface="Times New Roman" pitchFamily="18" charset="0"/>
              <a:ea typeface="楷体_GB2312" pitchFamily="49" charset="-122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zh-CN" altLang="en-US" sz="2000" b="1" dirty="0" smtClean="0">
                <a:latin typeface="Times New Roman" pitchFamily="18" charset="0"/>
                <a:ea typeface="楷体_GB2312" pitchFamily="49" charset="-122"/>
              </a:rPr>
              <a:t>应用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：人工加速或延缓呼吸跃变，加速或延缓成熟。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    （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）催熟：乙烯（烟熏、乙烯利）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       （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）保青：控制气体，提高</a:t>
            </a: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</a:rPr>
              <a:t>CO</a:t>
            </a:r>
            <a:r>
              <a:rPr lang="en-US" altLang="zh-CN" sz="2000" baseline="-25000" dirty="0" smtClean="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</a:rPr>
              <a:t>浓度</a:t>
            </a:r>
            <a:endParaRPr lang="zh-CN" altLang="en-US" sz="2000" b="1" dirty="0" smtClean="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557338"/>
            <a:ext cx="45529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图片 3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3997325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76250"/>
            <a:ext cx="854075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二、</a:t>
            </a:r>
            <a:r>
              <a:rPr lang="zh-CN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肉质果实成熟时色、香、味的变化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484313"/>
            <a:ext cx="7651750" cy="4752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果实变甜：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淀粉→糖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酸味减少：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有机酸转化成糖或分解。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涩味消失：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单宁分解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香味产生：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酯类物质、醛类物质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果实变软：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果肉细胞壁中纤维素、果胶分解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颜色变艳：</a:t>
            </a:r>
            <a:r>
              <a:rPr lang="zh-CN" alt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叶绿素分解，花青素合成显红色。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2096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第三节 植物种子休眠</a:t>
            </a:r>
            <a:endParaRPr lang="zh-CN" altLang="en-US" sz="2400" b="1" dirty="0" smtClean="0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705725" cy="489743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种皮限制：</a:t>
            </a:r>
            <a:endParaRPr lang="zh-CN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（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）原因：种皮坚硬，难于透水透气。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（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）解除：微生物分解破坏种皮，机械破坏，酸处理。</a:t>
            </a:r>
            <a:endParaRPr lang="zh-CN" alt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种子未完成后熟：</a:t>
            </a:r>
            <a:endParaRPr lang="zh-CN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（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）后熟：种子在休眠期内发生的生理生化变化。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     （</a:t>
            </a:r>
            <a:r>
              <a:rPr lang="en-US" altLang="zh-CN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2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）促进后熟：低温层积，晒种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胚未完全发育</a:t>
            </a: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：</a:t>
            </a:r>
            <a:r>
              <a:rPr lang="zh-CN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果实、种子成熟后，胚未发育完全。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_GB2312" pitchFamily="49" charset="-122"/>
              </a:rPr>
              <a:t>抑制物质的存在：</a:t>
            </a:r>
            <a:endParaRPr lang="zh-CN" alt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NTL">
  <a:themeElements>
    <a:clrScheme name="INTL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L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楷体_GB2312" pitchFamily="49" charset="-122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eam 5">
    <a:dk1>
      <a:srgbClr val="5C1F00"/>
    </a:dk1>
    <a:lt1>
      <a:srgbClr val="FFFFFF"/>
    </a:lt1>
    <a:dk2>
      <a:srgbClr val="8C0000"/>
    </a:dk2>
    <a:lt2>
      <a:srgbClr val="DFD293"/>
    </a:lt2>
    <a:accent1>
      <a:srgbClr val="FF6845"/>
    </a:accent1>
    <a:accent2>
      <a:srgbClr val="BE7960"/>
    </a:accent2>
    <a:accent3>
      <a:srgbClr val="C5AAAA"/>
    </a:accent3>
    <a:accent4>
      <a:srgbClr val="DADADA"/>
    </a:accent4>
    <a:accent5>
      <a:srgbClr val="FFB9B0"/>
    </a:accent5>
    <a:accent6>
      <a:srgbClr val="AC6D56"/>
    </a:accent6>
    <a:hlink>
      <a:srgbClr val="FFFFCC"/>
    </a:hlink>
    <a:folHlink>
      <a:srgbClr val="FFCC00"/>
    </a:folHlink>
  </a:clrScheme>
</a:themeOverride>
</file>

<file path=ppt/theme/themeOverride2.xml><?xml version="1.0" encoding="utf-8"?>
<a:themeOverride xmlns:a="http://schemas.openxmlformats.org/drawingml/2006/main">
  <a:clrScheme name="Level 8">
    <a:dk1>
      <a:srgbClr val="000000"/>
    </a:dk1>
    <a:lt1>
      <a:srgbClr val="FFFFFF"/>
    </a:lt1>
    <a:dk2>
      <a:srgbClr val="999900"/>
    </a:dk2>
    <a:lt2>
      <a:srgbClr val="666600"/>
    </a:lt2>
    <a:accent1>
      <a:srgbClr val="99CC00"/>
    </a:accent1>
    <a:accent2>
      <a:srgbClr val="CCCC66"/>
    </a:accent2>
    <a:accent3>
      <a:srgbClr val="FFFFFF"/>
    </a:accent3>
    <a:accent4>
      <a:srgbClr val="000000"/>
    </a:accent4>
    <a:accent5>
      <a:srgbClr val="CAE2AA"/>
    </a:accent5>
    <a:accent6>
      <a:srgbClr val="B9B95C"/>
    </a:accent6>
    <a:hlink>
      <a:srgbClr val="FFCC00"/>
    </a:hlink>
    <a:folHlink>
      <a:srgbClr val="CC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847</Words>
  <Application>Microsoft Office PowerPoint</Application>
  <PresentationFormat>全屏显示(4:3)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古瓶荷花</vt:lpstr>
      <vt:lpstr>Stream</vt:lpstr>
      <vt:lpstr>默认设计模板</vt:lpstr>
      <vt:lpstr>Crayons</vt:lpstr>
      <vt:lpstr>Compass</vt:lpstr>
      <vt:lpstr>Eclipse</vt:lpstr>
      <vt:lpstr>Level</vt:lpstr>
      <vt:lpstr>INTL</vt:lpstr>
      <vt:lpstr>NOTEBOOK</vt:lpstr>
      <vt:lpstr>凤舞九天</vt:lpstr>
      <vt:lpstr>幻灯片 1</vt:lpstr>
      <vt:lpstr>第一节  种子成熟生理</vt:lpstr>
      <vt:lpstr>一、主要有机物的变化</vt:lpstr>
      <vt:lpstr>二、其他生理变化</vt:lpstr>
      <vt:lpstr>第二节  果实成熟生理</vt:lpstr>
      <vt:lpstr>一、呼吸跃变</vt:lpstr>
      <vt:lpstr>幻灯片 7</vt:lpstr>
      <vt:lpstr>二、肉质果实成熟时色、香、味的变化</vt:lpstr>
      <vt:lpstr>第三节 植物种子休眠</vt:lpstr>
      <vt:lpstr>幻灯片 10</vt:lpstr>
      <vt:lpstr>第四节 植物的衰老</vt:lpstr>
      <vt:lpstr>幻灯片 12</vt:lpstr>
      <vt:lpstr>一、衰老时的生理生化变化：</vt:lpstr>
      <vt:lpstr>二、植物衰老的原因 （一）营养亏缺理论：</vt:lpstr>
      <vt:lpstr>幻灯片 15</vt:lpstr>
      <vt:lpstr>（二）植物激素调控理论</vt:lpstr>
      <vt:lpstr>幻灯片 17</vt:lpstr>
      <vt:lpstr>第五节  植物器官的脱落</vt:lpstr>
      <vt:lpstr>幻灯片 19</vt:lpstr>
      <vt:lpstr>幻灯片 20</vt:lpstr>
    </vt:vector>
  </TitlesOfParts>
  <Company>ws1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FENG</dc:creator>
  <cp:lastModifiedBy>Administrator</cp:lastModifiedBy>
  <cp:revision>193</cp:revision>
  <dcterms:created xsi:type="dcterms:W3CDTF">2002-04-24T01:34:46Z</dcterms:created>
  <dcterms:modified xsi:type="dcterms:W3CDTF">2018-07-02T00:46:52Z</dcterms:modified>
</cp:coreProperties>
</file>