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9" r:id="rId3"/>
    <p:sldMasterId id="2147484323" r:id="rId4"/>
  </p:sldMasterIdLst>
  <p:notesMasterIdLst>
    <p:notesMasterId r:id="rId19"/>
  </p:notesMasterIdLst>
  <p:sldIdLst>
    <p:sldId id="256" r:id="rId5"/>
    <p:sldId id="312" r:id="rId6"/>
    <p:sldId id="335" r:id="rId7"/>
    <p:sldId id="319" r:id="rId8"/>
    <p:sldId id="320" r:id="rId9"/>
    <p:sldId id="421" r:id="rId10"/>
    <p:sldId id="321" r:id="rId11"/>
    <p:sldId id="323" r:id="rId12"/>
    <p:sldId id="383" r:id="rId13"/>
    <p:sldId id="404" r:id="rId14"/>
    <p:sldId id="403" r:id="rId15"/>
    <p:sldId id="411" r:id="rId16"/>
    <p:sldId id="325" r:id="rId17"/>
    <p:sldId id="405" r:id="rId18"/>
  </p:sldIdLst>
  <p:sldSz cx="9144000" cy="6858000" type="overhead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3333FF"/>
    <a:srgbClr val="66FF99"/>
    <a:srgbClr val="FFFF00"/>
    <a:srgbClr val="FF9900"/>
    <a:srgbClr val="00CC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40" autoAdjust="0"/>
    <p:restoredTop sz="94692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E5A776-853E-4B9B-BC34-3E9BF5C1E7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1742-B3BF-494D-A2F8-9B4A10D2D3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9079-A48D-437D-9DBF-D76C87F7D4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7EED-D224-4DE8-BF25-DFE04AD08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CN" altLang="zh-CN"/>
              </a:p>
            </p:txBody>
          </p:sp>
        </p:grpSp>
      </p:grpSp>
      <p:sp>
        <p:nvSpPr>
          <p:cNvPr id="219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ED95-D14D-454E-B034-DC0A19C1A8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BC95-D62A-4576-84D7-308D6818C2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0D0A-6FD7-4479-A9E3-95B41F50FE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61826-E5AC-4E4B-8AF7-5CD590663D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298E-873C-4963-B7A8-CAFC186FE6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A05B-9327-47F2-B924-37CA7AAC3C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44D5-1880-451F-9E68-9601F05EA6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DFE4-CF81-4398-A354-D9F3025010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8AA7-0C8B-4A81-B2C8-D25B5119A7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8F1F-2414-4DED-A636-258E46E071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86228-F9EF-44DE-A431-B9FA2881B6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54CE-7042-495D-BDD0-4634A6B96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CN" altLang="zh-C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</p:grpSp>
      <p:sp>
        <p:nvSpPr>
          <p:cNvPr id="228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7CA26D-61BB-441E-AA48-D161B0A1F6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4A45-CBD1-4855-93CD-6B73FBA73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CDD3-BA5D-4881-93FF-5D3BC0CE10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381B-67DD-4166-ABBB-3345747916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5CE1-2251-4709-975D-033C4786C3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8587-788C-4E72-A99C-1AF3947A4C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FDCF-D5E4-4C05-96CF-4E9A9DF360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C431-113F-49B8-B4E0-4FCEC70B15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E409-C0B9-4950-AB69-BF84852252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8EFA-3EB9-4177-9B1E-7143D0E8BA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41F2-E3A5-491F-9134-26D99BF56D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0114-4015-47ED-93D4-9E66802E55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椭圆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椭圆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1" name="椭圆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2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5782-65E1-4A25-9D19-569C77074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950B9A-595F-4D8C-9277-A7554B057C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4" name="椭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5" name="椭圆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6" name="椭圆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椭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椭圆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8CCB-F4ED-4F5B-AC6C-4ED277A12F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E987-6DA3-4C76-B26A-18554C2C6B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948A-FD27-4806-861A-2E9EA3D6CB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512153-74F5-4AA5-9CF2-FFDAC10873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E86B-0800-4271-AFB0-EC36AEC045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95FF-78A8-413E-AEB5-9C6857E5D0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872BAC-8EC5-41BD-AFC9-FF3C9D4559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椭圆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4AD409-8921-4B79-A208-328F1B6303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452B-4446-4787-BC3A-40CA69E951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04B5-AF34-4153-B107-F985907139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2DEE-377F-4A15-A2C6-18FB34B12F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850A-5427-4A3A-B47F-3289B4C2C0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B73B-3BDA-4BC9-9E53-E2CDB59C9F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9BD9-7C13-4A7D-A539-F4154FA73F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5DE3-D5FE-4DBD-BADA-758DF12472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F99249-724E-4DE0-876E-8BDB90B154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91EA4C53-A7DA-437C-8AAD-0EA4F50215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/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/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8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CN" altLang="zh-CN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45D959CF-77F5-4D5B-AC4D-C2B0AAF32F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2733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733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22733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22733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  <p:sp>
          <p:nvSpPr>
            <p:cNvPr id="22734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CN" altLang="zh-C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316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8A4AE1-7327-47CA-BB29-DD633EB89C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673" r:id="rId4"/>
    <p:sldLayoutId id="2147484674" r:id="rId5"/>
    <p:sldLayoutId id="2147484711" r:id="rId6"/>
    <p:sldLayoutId id="2147484675" r:id="rId7"/>
    <p:sldLayoutId id="2147484712" r:id="rId8"/>
    <p:sldLayoutId id="2147484713" r:id="rId9"/>
    <p:sldLayoutId id="2147484676" r:id="rId10"/>
    <p:sldLayoutId id="2147484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华文楷体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/>
          <a:cs typeface="华文楷体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746125" y="392747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    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95288" y="1628775"/>
            <a:ext cx="83820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en-US" altLang="zh-CN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植物的矿质代谢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71550" y="3933825"/>
            <a:ext cx="72310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90000"/>
              </a:lnSpc>
              <a:spcAft>
                <a:spcPct val="30000"/>
              </a:spcAft>
              <a:defRPr/>
            </a:pPr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矿质营养</a:t>
            </a:r>
            <a:r>
              <a:rPr lang="en-US" altLang="zh-CN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(mineral nutrition)</a:t>
            </a:r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：</a:t>
            </a:r>
          </a:p>
          <a:p>
            <a:pPr algn="ctr">
              <a:lnSpc>
                <a:spcPct val="190000"/>
              </a:lnSpc>
              <a:spcAft>
                <a:spcPct val="30000"/>
              </a:spcAft>
              <a:defRPr/>
            </a:pPr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植物对矿物质的吸收，转运和同化，通称矿质营养。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主动运输机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77755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氢离子协助完成的载体运输过程（次级主动运输）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93" y="1173179"/>
            <a:ext cx="87852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1000100" y="357166"/>
            <a:ext cx="705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（三）离子泵</a:t>
            </a:r>
            <a:endParaRPr lang="zh-CN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+mj-cs"/>
              </a:rPr>
              <a:t>植物细胞中的离子泵</a:t>
            </a:r>
            <a:endParaRPr lang="zh-CN" altLang="en-US" sz="3200" b="1" dirty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7920037" cy="50895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质膜</a:t>
            </a: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H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+</a:t>
            </a: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-ATP</a:t>
            </a: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酶：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利用</a:t>
            </a:r>
            <a:r>
              <a:rPr lang="en-US" altLang="zh-CN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ATP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分解释放的能量将氢离子泵到细胞外，产生跨膜电势梯度。</a:t>
            </a:r>
            <a:endParaRPr lang="en-US" altLang="zh-CN" dirty="0" smtClean="0">
              <a:solidFill>
                <a:srgbClr val="00206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液泡膜</a:t>
            </a: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H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+</a:t>
            </a: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-ATP</a:t>
            </a: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酶：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利用</a:t>
            </a:r>
            <a:r>
              <a:rPr lang="en-US" altLang="zh-CN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ATP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分解释放的能量将氢离子泵到液泡内部。</a:t>
            </a:r>
            <a:endParaRPr lang="en-US" altLang="zh-CN" dirty="0" smtClean="0">
              <a:solidFill>
                <a:srgbClr val="00206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液泡膜</a:t>
            </a: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H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+</a:t>
            </a: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焦磷酸酶：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利用焦磷酸</a:t>
            </a:r>
            <a:r>
              <a:rPr lang="en-US" altLang="zh-CN" dirty="0" err="1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PPi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分解释放的能量将氢离子泵到液泡内部。</a:t>
            </a:r>
            <a:endParaRPr lang="en-US" altLang="zh-CN" dirty="0" smtClean="0">
              <a:solidFill>
                <a:srgbClr val="00206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Ca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2+</a:t>
            </a:r>
            <a:r>
              <a:rPr lang="en-US" altLang="zh-CN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-ATP</a:t>
            </a:r>
            <a:r>
              <a:rPr lang="zh-CN" altLang="en-US" b="1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酶：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位于细胞质膜、液泡膜、内质网膜上，利用</a:t>
            </a:r>
            <a:r>
              <a:rPr lang="en-US" altLang="zh-CN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ATP</a:t>
            </a:r>
            <a:r>
              <a:rPr lang="zh-CN" altLang="en-US" dirty="0" smtClean="0">
                <a:solidFill>
                  <a:srgbClr val="00206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分解释放的能量将钙离子泵到细胞外或者细胞器，从而降低细胞质中的钙离子浓度。</a:t>
            </a:r>
            <a:endParaRPr lang="zh-CN" altLang="en-US" dirty="0">
              <a:solidFill>
                <a:srgbClr val="00206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2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184775" cy="6553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99331" name="Line 1027"/>
          <p:cNvSpPr>
            <a:spLocks noChangeShapeType="1"/>
          </p:cNvSpPr>
          <p:nvPr/>
        </p:nvSpPr>
        <p:spPr bwMode="auto">
          <a:xfrm flipV="1">
            <a:off x="1219200" y="2895600"/>
            <a:ext cx="1524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00" name="Text Box 1028"/>
          <p:cNvSpPr txBox="1">
            <a:spLocks noChangeArrowheads="1"/>
          </p:cNvSpPr>
          <p:nvPr/>
        </p:nvSpPr>
        <p:spPr bwMode="auto">
          <a:xfrm>
            <a:off x="0" y="3581400"/>
            <a:ext cx="1752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初级主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动运输</a:t>
            </a:r>
          </a:p>
        </p:txBody>
      </p:sp>
      <p:sp>
        <p:nvSpPr>
          <p:cNvPr id="99333" name="Line 1029"/>
          <p:cNvSpPr>
            <a:spLocks noChangeShapeType="1"/>
          </p:cNvSpPr>
          <p:nvPr/>
        </p:nvSpPr>
        <p:spPr bwMode="auto">
          <a:xfrm flipH="1" flipV="1">
            <a:off x="5715000" y="2819400"/>
            <a:ext cx="1905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34" name="Line 1030"/>
          <p:cNvSpPr>
            <a:spLocks noChangeShapeType="1"/>
          </p:cNvSpPr>
          <p:nvPr/>
        </p:nvSpPr>
        <p:spPr bwMode="auto">
          <a:xfrm flipH="1" flipV="1">
            <a:off x="4648200" y="3048000"/>
            <a:ext cx="2971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03" name="Text Box 1031"/>
          <p:cNvSpPr txBox="1">
            <a:spLocks noChangeArrowheads="1"/>
          </p:cNvSpPr>
          <p:nvPr/>
        </p:nvSpPr>
        <p:spPr bwMode="auto">
          <a:xfrm>
            <a:off x="7391400" y="3581400"/>
            <a:ext cx="1752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次级主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动运输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5888"/>
            <a:ext cx="55594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7596188" y="908050"/>
            <a:ext cx="5492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植物细胞质膜和内膜上的转运器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一、植物体内的必需元素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472386" cy="4114800"/>
          </a:xfrm>
        </p:spPr>
        <p:txBody>
          <a:bodyPr/>
          <a:lstStyle/>
          <a:p>
            <a:pPr algn="just" eaLnBrk="1" hangingPunct="1"/>
            <a:endParaRPr lang="en-US" altLang="zh-CN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楷体_GB2312" pitchFamily="49" charset="-122"/>
            </a:endParaRPr>
          </a:p>
          <a:p>
            <a:pPr algn="just" eaLnBrk="1" hangingPunct="1"/>
            <a:r>
              <a:rPr lang="zh-CN" alt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大量元素</a:t>
            </a:r>
          </a:p>
          <a:p>
            <a:pPr algn="just" eaLnBrk="1" hangingPunct="1">
              <a:buFontTx/>
              <a:buNone/>
            </a:pP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   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C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H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O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N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P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K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Ca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S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Mg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等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9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种</a:t>
            </a:r>
            <a:r>
              <a:rPr lang="zh-CN" alt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。</a:t>
            </a:r>
          </a:p>
          <a:p>
            <a:pPr algn="just" eaLnBrk="1" hangingPunct="1"/>
            <a:endParaRPr lang="zh-CN" altLang="en-US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楷体_GB2312" pitchFamily="49" charset="-122"/>
            </a:endParaRPr>
          </a:p>
          <a:p>
            <a:pPr algn="just" eaLnBrk="1" hangingPunct="1"/>
            <a:r>
              <a:rPr lang="zh-CN" alt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微量元素</a:t>
            </a:r>
          </a:p>
          <a:p>
            <a:pPr algn="just" eaLnBrk="1" hangingPunct="1">
              <a:buFontTx/>
              <a:buNone/>
            </a:pP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   </a:t>
            </a:r>
            <a:r>
              <a:rPr lang="en-US" altLang="zh-CN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Mn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Zn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Fe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B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Cu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Mo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Cl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、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Ni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等</a:t>
            </a:r>
            <a:r>
              <a:rPr lang="en-US" altLang="zh-CN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8</a:t>
            </a:r>
            <a:r>
              <a:rPr lang="zh-CN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种</a:t>
            </a:r>
            <a:r>
              <a:rPr lang="zh-CN" alt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。</a:t>
            </a:r>
          </a:p>
          <a:p>
            <a:pPr eaLnBrk="1" hangingPunct="1"/>
            <a:endParaRPr lang="zh-CN" altLang="en-US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楷体_GB2312" pitchFamily="49" charset="-122"/>
            </a:endParaRPr>
          </a:p>
          <a:p>
            <a:pPr eaLnBrk="1" hangingPunct="1"/>
            <a:endParaRPr lang="en-US" altLang="zh-CN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428604"/>
            <a:ext cx="6372244" cy="100012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a typeface="楷体_GB2312" pitchFamily="49" charset="-122"/>
              </a:rPr>
              <a:t>矿质元素在植物体内的生理作用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2071678"/>
            <a:ext cx="7350120" cy="36750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dirty="0" smtClean="0">
                <a:ea typeface="楷体_GB2312" pitchFamily="49" charset="-122"/>
              </a:rPr>
              <a:t>细胞结构物质的组成成分。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dirty="0" smtClean="0">
                <a:ea typeface="楷体_GB2312" pitchFamily="49" charset="-122"/>
              </a:rPr>
              <a:t>植物生命活动的调节者，参与酶的活动。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dirty="0" smtClean="0">
                <a:ea typeface="楷体_GB2312" pitchFamily="49" charset="-122"/>
              </a:rPr>
              <a:t>电化学作用：</a:t>
            </a:r>
            <a:endParaRPr lang="en-US" altLang="zh-CN" sz="2800" dirty="0" smtClean="0"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90000"/>
              <a:buNone/>
              <a:defRPr/>
            </a:pPr>
            <a:r>
              <a:rPr lang="en-US" altLang="zh-CN" sz="2800" dirty="0" smtClean="0">
                <a:ea typeface="楷体_GB2312" pitchFamily="49" charset="-122"/>
              </a:rPr>
              <a:t>           </a:t>
            </a:r>
            <a:r>
              <a:rPr lang="zh-CN" altLang="en-US" sz="2400" dirty="0" smtClean="0">
                <a:ea typeface="楷体_GB2312" pitchFamily="49" charset="-122"/>
              </a:rPr>
              <a:t>离子浓度的平衡，胶体的稳定，电荷中和。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dirty="0" smtClean="0">
                <a:ea typeface="楷体_GB2312" pitchFamily="49" charset="-122"/>
              </a:rPr>
              <a:t>参与细胞信号转导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中宋" pitchFamily="2" charset="-122"/>
              </a:rPr>
              <a:t>二、离子的跨膜运输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466975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643042" y="1643050"/>
            <a:ext cx="6913562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、离子跨膜运输的途径：</a:t>
            </a:r>
          </a:p>
          <a:p>
            <a:pPr>
              <a:lnSpc>
                <a:spcPct val="18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      离子通道、载体、离子泵</a:t>
            </a:r>
          </a:p>
          <a:p>
            <a:pPr>
              <a:lnSpc>
                <a:spcPct val="1800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、跨膜运输的方式：</a:t>
            </a:r>
          </a:p>
          <a:p>
            <a:pPr>
              <a:lnSpc>
                <a:spcPct val="1800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    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  <a:cs typeface="Times New Roman" pitchFamily="18" charset="0"/>
              </a:rPr>
              <a:t>被动运输、主动运输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98475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中宋" pitchFamily="2" charset="-122"/>
              </a:rPr>
              <a:t>（一）离子通道</a:t>
            </a:r>
            <a:endParaRPr lang="en-US" altLang="zh-CN" sz="2400" b="1" dirty="0" smtClean="0">
              <a:solidFill>
                <a:srgbClr val="FF0000"/>
              </a:solidFill>
              <a:ea typeface="华文中宋" pitchFamily="2" charset="-122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1484313"/>
            <a:ext cx="8448675" cy="4481512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、离子通道：</a:t>
            </a: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  <a:p>
            <a:pPr algn="just" eaLnBrk="1" hangingPunct="1"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    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由细胞膜上内在蛋白组成的横跨膜两侧的圆形孔道，其开放和关闭受化学和电化学因素的控制。</a:t>
            </a:r>
          </a:p>
          <a:p>
            <a:pPr algn="just" eaLnBrk="1" hangingPunct="1"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2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、分类：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选择性通道和非选择性通道</a:t>
            </a:r>
          </a:p>
          <a:p>
            <a:pPr algn="just" eaLnBrk="1" hangingPunct="1">
              <a:lnSpc>
                <a:spcPct val="125000"/>
              </a:lnSpc>
              <a:buFontTx/>
              <a:buNone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  类型：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钾、氯、钙、镁等通道，通量为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10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7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～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10</a:t>
            </a:r>
            <a:r>
              <a:rPr lang="en-US" altLang="zh-CN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8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离子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/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秒</a:t>
            </a:r>
          </a:p>
          <a:p>
            <a:pPr algn="just" eaLnBrk="1" hangingPunct="1"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3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、开放机制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25000"/>
              </a:lnSpc>
              <a:buFontTx/>
              <a:buNone/>
              <a:defRPr/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      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膜两侧存在电化学梯度，当通道受到刺激之后打开，离子顺着电化学梯度进入细胞内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3500462" cy="60642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离子通道运输过程</a:t>
            </a:r>
          </a:p>
        </p:txBody>
      </p:sp>
      <p:pic>
        <p:nvPicPr>
          <p:cNvPr id="90115" name="Picture 5" descr="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786478" cy="45767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5000636"/>
            <a:ext cx="35719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离子通道开放之后，离子从高浓度一侧扩散到低浓度一侧，这种运输属于协助扩散方式。</a:t>
            </a:r>
            <a:endParaRPr lang="zh-CN" altLang="en-US" sz="2000" b="1" dirty="0">
              <a:solidFill>
                <a:srgbClr val="C0000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214290"/>
            <a:ext cx="3500462" cy="609600"/>
          </a:xfrm>
        </p:spPr>
        <p:txBody>
          <a:bodyPr/>
          <a:lstStyle/>
          <a:p>
            <a:pPr algn="l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  <a:ea typeface="华文中宋" pitchFamily="2" charset="-122"/>
              </a:rPr>
              <a:t>（二）载体运输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．载体</a:t>
            </a:r>
            <a:r>
              <a:rPr lang="zh-CN" alt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：</a:t>
            </a: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细胞质膜上的内在蛋白，可选择性地与质膜一侧的分子或离子结合，形成载体离子复合物，通过载体的变构效应，透过细胞质膜，把分子或者离子运送到另一侧。</a:t>
            </a:r>
          </a:p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．载体蛋白的类型</a:t>
            </a:r>
            <a:r>
              <a:rPr lang="zh-CN" alt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：</a:t>
            </a:r>
          </a:p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    </a:t>
            </a: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）单向运输载体：铁、锌、锰、铜等。</a:t>
            </a:r>
          </a:p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      （</a:t>
            </a:r>
            <a:r>
              <a:rPr lang="en-US" altLang="zh-CN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）同向运输载体：硝酸根、磷酸根、硫酸根、蔗糖。</a:t>
            </a:r>
          </a:p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      （</a:t>
            </a:r>
            <a:r>
              <a:rPr lang="en-US" altLang="zh-CN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3</a:t>
            </a: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）反向运输器：钠</a:t>
            </a:r>
          </a:p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3</a:t>
            </a:r>
            <a:r>
              <a:rPr lang="zh-CN" alt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．运输机制</a:t>
            </a:r>
            <a:r>
              <a:rPr lang="zh-CN" alt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：</a:t>
            </a:r>
            <a:r>
              <a:rPr lang="zh-CN" altLang="en-US" sz="2400" dirty="0" smtClean="0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可以顺着电化学梯度运行（被动运输），也可以逆电化学梯度进行（主动运输）。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未标题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61547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13593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凸显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沉稳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Quadrant 6">
    <a:dk1>
      <a:srgbClr val="000000"/>
    </a:dk1>
    <a:lt1>
      <a:srgbClr val="FFFFFF"/>
    </a:lt1>
    <a:dk2>
      <a:srgbClr val="000000"/>
    </a:dk2>
    <a:lt2>
      <a:srgbClr val="669966"/>
    </a:lt2>
    <a:accent1>
      <a:srgbClr val="CCCCFF"/>
    </a:accent1>
    <a:accent2>
      <a:srgbClr val="9999CC"/>
    </a:accent2>
    <a:accent3>
      <a:srgbClr val="FFFFFF"/>
    </a:accent3>
    <a:accent4>
      <a:srgbClr val="000000"/>
    </a:accent4>
    <a:accent5>
      <a:srgbClr val="E2E2FF"/>
    </a:accent5>
    <a:accent6>
      <a:srgbClr val="8A8AB9"/>
    </a:accent6>
    <a:hlink>
      <a:srgbClr val="000066"/>
    </a:hlink>
    <a:folHlink>
      <a:srgbClr val="333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535</Words>
  <Application>Microsoft Office PowerPoint</Application>
  <PresentationFormat>顶置</PresentationFormat>
  <Paragraphs>50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默认设计模板</vt:lpstr>
      <vt:lpstr>Pixel</vt:lpstr>
      <vt:lpstr>Quadrant</vt:lpstr>
      <vt:lpstr>凸显</vt:lpstr>
      <vt:lpstr>幻灯片 1</vt:lpstr>
      <vt:lpstr>一、植物体内的必需元素</vt:lpstr>
      <vt:lpstr>矿质元素在植物体内的生理作用</vt:lpstr>
      <vt:lpstr>二、离子的跨膜运输</vt:lpstr>
      <vt:lpstr>（一）离子通道</vt:lpstr>
      <vt:lpstr>离子通道运输过程</vt:lpstr>
      <vt:lpstr>（二）载体运输</vt:lpstr>
      <vt:lpstr>幻灯片 8</vt:lpstr>
      <vt:lpstr>幻灯片 9</vt:lpstr>
      <vt:lpstr>幻灯片 10</vt:lpstr>
      <vt:lpstr>幻灯片 11</vt:lpstr>
      <vt:lpstr>植物细胞中的离子泵</vt:lpstr>
      <vt:lpstr>幻灯片 13</vt:lpstr>
      <vt:lpstr>幻灯片 14</vt:lpstr>
    </vt:vector>
  </TitlesOfParts>
  <Company>ws1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FENG</dc:creator>
  <cp:lastModifiedBy>Shang ZL</cp:lastModifiedBy>
  <cp:revision>111</cp:revision>
  <dcterms:created xsi:type="dcterms:W3CDTF">2002-05-11T13:16:21Z</dcterms:created>
  <dcterms:modified xsi:type="dcterms:W3CDTF">2018-07-21T12:39:16Z</dcterms:modified>
</cp:coreProperties>
</file>